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6" r:id="rId2"/>
    <p:sldId id="257" r:id="rId3"/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58" r:id="rId37"/>
    <p:sldId id="274" r:id="rId38"/>
    <p:sldId id="260" r:id="rId39"/>
    <p:sldId id="275" r:id="rId4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660"/>
  </p:normalViewPr>
  <p:slideViewPr>
    <p:cSldViewPr>
      <p:cViewPr varScale="1">
        <p:scale>
          <a:sx n="85" d="100"/>
          <a:sy n="85" d="100"/>
        </p:scale>
        <p:origin x="84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E8C3F-5743-44B7-8126-266250B194F6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567E6-02C4-4174-8B25-D2D1000E23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40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7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497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37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31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86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865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124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477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153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34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52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27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3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585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12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017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67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95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832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76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846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20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03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874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470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84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97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652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2665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833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730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678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1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78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4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689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4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200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567E6-02C4-4174-8B25-D2D1000E232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27534"/>
            <a:ext cx="8229600" cy="70207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45530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B15B7-3E71-4419-9621-63471E4C183D}" type="datetimeFigureOut">
              <a:rPr lang="zh-CN" altLang="en-US"/>
              <a:pPr>
                <a:defRPr/>
              </a:pPr>
              <a:t>2020/9/4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A52C0-1BC9-4A37-8537-AD38DDF64D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95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319C766-5DE1-4B3C-986E-816E1DE2AED0}"/>
              </a:ext>
            </a:extLst>
          </p:cNvPr>
          <p:cNvSpPr/>
          <p:nvPr userDrawn="1"/>
        </p:nvSpPr>
        <p:spPr>
          <a:xfrm>
            <a:off x="0" y="0"/>
            <a:ext cx="9144000" cy="294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ED4B8FC-C79F-439A-A9A9-12C0D7F0E577}"/>
              </a:ext>
            </a:extLst>
          </p:cNvPr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rgbClr val="AB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BA32E29-8D39-460B-AFDA-E370950578B1}"/>
              </a:ext>
            </a:extLst>
          </p:cNvPr>
          <p:cNvSpPr/>
          <p:nvPr userDrawn="1"/>
        </p:nvSpPr>
        <p:spPr>
          <a:xfrm>
            <a:off x="0" y="248638"/>
            <a:ext cx="9144000" cy="45719"/>
          </a:xfrm>
          <a:prstGeom prst="rect">
            <a:avLst/>
          </a:prstGeom>
          <a:solidFill>
            <a:srgbClr val="AB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1AE7ABA-CE70-4157-9298-CC73198F74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3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3C2B48-CDAC-4BF1-90CA-A006A3019F41}"/>
              </a:ext>
            </a:extLst>
          </p:cNvPr>
          <p:cNvSpPr/>
          <p:nvPr/>
        </p:nvSpPr>
        <p:spPr>
          <a:xfrm>
            <a:off x="0" y="4911"/>
            <a:ext cx="9144000" cy="513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426386" y="2654320"/>
            <a:ext cx="2291228" cy="32865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教师：文小语</a:t>
            </a:r>
          </a:p>
        </p:txBody>
      </p:sp>
      <p:sp>
        <p:nvSpPr>
          <p:cNvPr id="22" name="矩形 21"/>
          <p:cNvSpPr/>
          <p:nvPr/>
        </p:nvSpPr>
        <p:spPr>
          <a:xfrm>
            <a:off x="1940511" y="1914514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第六课　责任与角色同在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" y="0"/>
            <a:ext cx="5242387" cy="170877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0" y="4990952"/>
            <a:ext cx="9144000" cy="152548"/>
          </a:xfrm>
          <a:prstGeom prst="rect">
            <a:avLst/>
          </a:prstGeom>
          <a:solidFill>
            <a:srgbClr val="AB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17" y="3548700"/>
            <a:ext cx="5684167" cy="15948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31" y="691116"/>
            <a:ext cx="1438290" cy="11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33793"/>
          <p:cNvSpPr>
            <a:spLocks noGrp="1" noChangeArrowheads="1"/>
          </p:cNvSpPr>
          <p:nvPr>
            <p:ph type="title"/>
          </p:nvPr>
        </p:nvSpPr>
        <p:spPr bwMode="auto">
          <a:xfrm>
            <a:off x="1601395" y="1131888"/>
            <a:ext cx="5941219" cy="123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zh-CN" altLang="en-US" sz="2100">
                <a:latin typeface="黑体" pitchFamily="49" charset="-122"/>
                <a:ea typeface="黑体" pitchFamily="49" charset="-122"/>
              </a:rPr>
              <a:t>①在社会生活的舞台上，每个人都扮演着不同的       角色。</a:t>
            </a:r>
          </a:p>
        </p:txBody>
      </p:sp>
      <p:sp>
        <p:nvSpPr>
          <p:cNvPr id="33795" name="内容占位符 33794"/>
          <p:cNvSpPr>
            <a:spLocks noGrp="1" noChangeArrowheads="1"/>
          </p:cNvSpPr>
          <p:nvPr>
            <p:ph idx="1"/>
          </p:nvPr>
        </p:nvSpPr>
        <p:spPr bwMode="auto">
          <a:xfrm>
            <a:off x="1601671" y="2409732"/>
            <a:ext cx="5669756" cy="811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100" dirty="0">
                <a:latin typeface="黑体" pitchFamily="49" charset="-122"/>
                <a:ea typeface="黑体" pitchFamily="49" charset="-122"/>
              </a:rPr>
              <a:t>②</a:t>
            </a:r>
            <a:r>
              <a:rPr lang="zh-CN" altLang="en-US" sz="2100" dirty="0">
                <a:latin typeface="黑体" pitchFamily="49" charset="-122"/>
                <a:ea typeface="黑体" pitchFamily="49" charset="-122"/>
                <a:sym typeface="Arial" pitchFamily="34" charset="0"/>
              </a:rPr>
              <a:t>随着时代发展和所处环境的变化，我们会不</a:t>
            </a:r>
            <a:endParaRPr lang="en-US" altLang="zh-CN" sz="2100" dirty="0">
              <a:latin typeface="黑体" pitchFamily="49" charset="-122"/>
              <a:ea typeface="黑体" pitchFamily="49" charset="-122"/>
              <a:sym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zh-CN" altLang="en-US" sz="2100" dirty="0">
                <a:latin typeface="黑体" pitchFamily="49" charset="-122"/>
                <a:ea typeface="黑体" pitchFamily="49" charset="-122"/>
                <a:sym typeface="Arial" pitchFamily="34" charset="0"/>
              </a:rPr>
              <a:t>断地变换自己的角色，调节角色行为。</a:t>
            </a:r>
          </a:p>
        </p:txBody>
      </p:sp>
    </p:spTree>
    <p:extLst>
      <p:ext uri="{BB962C8B-B14F-4D97-AF65-F5344CB8AC3E}">
        <p14:creationId xmlns:p14="http://schemas.microsoft.com/office/powerpoint/2010/main" val="555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ldLvl="0"/>
      <p:bldP spid="337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7" descr="C:\Users\Administrator\Desktop\人教八年级道德与法治上17秋教材_img_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12" y="1382619"/>
            <a:ext cx="5615801" cy="33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813827" y="1221601"/>
            <a:ext cx="3358754" cy="15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875" b="1" dirty="0">
                <a:latin typeface="Times New Roman" pitchFamily="18" charset="0"/>
                <a:ea typeface="黑体" pitchFamily="49" charset="-122"/>
              </a:rPr>
              <a:t>　　</a:t>
            </a:r>
            <a:r>
              <a:rPr lang="zh-CN" altLang="en-US" sz="1875" b="1" dirty="0">
                <a:latin typeface="楷体" pitchFamily="49" charset="-122"/>
                <a:ea typeface="楷体" pitchFamily="49" charset="-122"/>
              </a:rPr>
              <a:t>我们成长的过程，就是学会不断承担责任、勇于承担责任的过程。例如，自己洗衣服、做饭，为班级打扫卫生 ，选择绿色出行方式</a:t>
            </a:r>
            <a:r>
              <a:rPr lang="en-US" altLang="zh-CN" sz="1875" b="1" dirty="0">
                <a:latin typeface="楷体" pitchFamily="49" charset="-122"/>
                <a:ea typeface="楷体" pitchFamily="49" charset="-122"/>
              </a:rPr>
              <a:t>……</a:t>
            </a:r>
          </a:p>
        </p:txBody>
      </p:sp>
      <p:sp>
        <p:nvSpPr>
          <p:cNvPr id="34821" name="文本框 34820"/>
          <p:cNvSpPr txBox="1">
            <a:spLocks noChangeArrowheads="1"/>
          </p:cNvSpPr>
          <p:nvPr/>
        </p:nvSpPr>
        <p:spPr bwMode="auto">
          <a:xfrm>
            <a:off x="1720179" y="619470"/>
            <a:ext cx="28889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30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二、责任你我他</a:t>
            </a:r>
          </a:p>
        </p:txBody>
      </p:sp>
    </p:spTree>
    <p:extLst>
      <p:ext uri="{BB962C8B-B14F-4D97-AF65-F5344CB8AC3E}">
        <p14:creationId xmlns:p14="http://schemas.microsoft.com/office/powerpoint/2010/main" val="36620652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文本框 35843"/>
          <p:cNvSpPr txBox="1">
            <a:spLocks noChangeArrowheads="1"/>
          </p:cNvSpPr>
          <p:nvPr/>
        </p:nvSpPr>
        <p:spPr bwMode="auto">
          <a:xfrm>
            <a:off x="1493658" y="735546"/>
            <a:ext cx="606800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dirty="0">
                <a:latin typeface="Times New Roman" pitchFamily="18" charset="0"/>
                <a:ea typeface="黑体" pitchFamily="49" charset="-122"/>
              </a:rPr>
              <a:t>在当前的生活中：</a:t>
            </a:r>
            <a:br>
              <a:rPr lang="zh-CN" altLang="en-US" sz="2100" b="1" dirty="0">
                <a:latin typeface="Times New Roman" pitchFamily="18" charset="0"/>
                <a:ea typeface="黑体" pitchFamily="49" charset="-122"/>
              </a:rPr>
            </a:br>
            <a:r>
              <a:rPr lang="en-US" altLang="zh-CN" sz="2100" dirty="0">
                <a:latin typeface="Times New Roman" pitchFamily="18" charset="0"/>
                <a:ea typeface="黑体" pitchFamily="49" charset="-122"/>
              </a:rPr>
              <a:t>1.</a:t>
            </a:r>
            <a:r>
              <a:rPr lang="zh-CN" altLang="en-US" sz="2100" dirty="0">
                <a:latin typeface="Times New Roman" pitchFamily="18" charset="0"/>
                <a:ea typeface="黑体" pitchFamily="49" charset="-122"/>
              </a:rPr>
              <a:t>哪些责任是你独自承担的？</a:t>
            </a:r>
            <a:br>
              <a:rPr lang="zh-CN" altLang="en-US" sz="2100" dirty="0">
                <a:latin typeface="Times New Roman" pitchFamily="18" charset="0"/>
                <a:ea typeface="黑体" pitchFamily="49" charset="-122"/>
              </a:rPr>
            </a:br>
            <a:r>
              <a:rPr lang="en-US" altLang="zh-CN" sz="2100" dirty="0">
                <a:latin typeface="Times New Roman" pitchFamily="18" charset="0"/>
                <a:ea typeface="黑体" pitchFamily="49" charset="-122"/>
              </a:rPr>
              <a:t>2.</a:t>
            </a:r>
            <a:r>
              <a:rPr lang="zh-CN" altLang="en-US" sz="2100" dirty="0">
                <a:latin typeface="Times New Roman" pitchFamily="18" charset="0"/>
                <a:ea typeface="黑体" pitchFamily="49" charset="-122"/>
              </a:rPr>
              <a:t>哪些责任本该由你承担，却由其他人替你承担了？</a:t>
            </a:r>
            <a:endParaRPr lang="zh-CN" altLang="en-US" sz="2100" b="1" dirty="0">
              <a:latin typeface="Times New Roman" pitchFamily="18" charset="0"/>
              <a:ea typeface="黑体" pitchFamily="49" charset="-122"/>
            </a:endParaRPr>
          </a:p>
        </p:txBody>
      </p:sp>
      <p:pic>
        <p:nvPicPr>
          <p:cNvPr id="23555" name="Picture 2" descr="x09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1984375"/>
            <a:ext cx="136802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x09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3398837"/>
            <a:ext cx="16573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x09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60" y="3289300"/>
            <a:ext cx="17145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x09-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60" y="2193925"/>
            <a:ext cx="1371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24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内容占位符 36866"/>
          <p:cNvSpPr>
            <a:spLocks noGrp="1" noChangeArrowheads="1"/>
          </p:cNvSpPr>
          <p:nvPr>
            <p:ph idx="1"/>
          </p:nvPr>
        </p:nvSpPr>
        <p:spPr bwMode="auto">
          <a:xfrm>
            <a:off x="1319212" y="1491631"/>
            <a:ext cx="6443663" cy="313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（</a:t>
            </a:r>
            <a:r>
              <a:rPr lang="en-US" altLang="zh-CN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1</a:t>
            </a:r>
            <a:r>
              <a:rPr lang="zh-CN" altLang="en-US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）作为社会的一员，我们每个人首先要对自己负责。</a:t>
            </a:r>
          </a:p>
          <a:p>
            <a:pPr>
              <a:buFont typeface="Arial" pitchFamily="34" charset="0"/>
              <a:buNone/>
            </a:pPr>
            <a:r>
              <a:rPr lang="zh-CN" altLang="en-US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（</a:t>
            </a:r>
            <a:r>
              <a:rPr lang="en-US" altLang="zh-CN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2</a:t>
            </a:r>
            <a:r>
              <a:rPr lang="zh-CN" altLang="en-US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）在我们成长的过程中，小到按时完成作业、为自己的一次约定守时。</a:t>
            </a:r>
          </a:p>
          <a:p>
            <a:pPr>
              <a:buFont typeface="Arial" pitchFamily="34" charset="0"/>
              <a:buNone/>
            </a:pPr>
            <a:r>
              <a:rPr lang="zh-CN" altLang="en-US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（</a:t>
            </a:r>
            <a:r>
              <a:rPr lang="en-US" altLang="zh-CN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3</a:t>
            </a:r>
            <a:r>
              <a:rPr lang="zh-CN" altLang="en-US" sz="2700" dirty="0">
                <a:latin typeface="Times New Roman" pitchFamily="18" charset="0"/>
                <a:ea typeface="黑体" pitchFamily="49" charset="-122"/>
                <a:sym typeface="Arial" pitchFamily="34" charset="0"/>
              </a:rPr>
              <a:t>）大到终身信守承诺、认真做事，都是对自己负责任的表现。</a:t>
            </a:r>
          </a:p>
        </p:txBody>
      </p:sp>
      <p:sp>
        <p:nvSpPr>
          <p:cNvPr id="36868" name="文本框 36867"/>
          <p:cNvSpPr txBox="1">
            <a:spLocks noChangeArrowheads="1"/>
          </p:cNvSpPr>
          <p:nvPr/>
        </p:nvSpPr>
        <p:spPr bwMode="auto">
          <a:xfrm>
            <a:off x="1485900" y="756727"/>
            <a:ext cx="61102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700" dirty="0">
                <a:latin typeface="Times New Roman" pitchFamily="18" charset="0"/>
                <a:ea typeface="黑体" pitchFamily="49" charset="-122"/>
              </a:rPr>
              <a:t>1.</a:t>
            </a:r>
            <a:r>
              <a:rPr lang="zh-CN" altLang="en-US" sz="2700" dirty="0">
                <a:latin typeface="Times New Roman" pitchFamily="18" charset="0"/>
                <a:ea typeface="黑体" pitchFamily="49" charset="-122"/>
              </a:rPr>
              <a:t>哪些行为是自己对自己负责的表现？</a:t>
            </a:r>
          </a:p>
        </p:txBody>
      </p:sp>
    </p:spTree>
    <p:extLst>
      <p:ext uri="{BB962C8B-B14F-4D97-AF65-F5344CB8AC3E}">
        <p14:creationId xmlns:p14="http://schemas.microsoft.com/office/powerpoint/2010/main" val="24339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36868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文本框 37891"/>
          <p:cNvSpPr txBox="1">
            <a:spLocks noChangeArrowheads="1"/>
          </p:cNvSpPr>
          <p:nvPr/>
        </p:nvSpPr>
        <p:spPr bwMode="auto">
          <a:xfrm>
            <a:off x="1447804" y="987428"/>
            <a:ext cx="5460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>
                <a:latin typeface="Times New Roman" pitchFamily="18" charset="0"/>
                <a:ea typeface="黑体" pitchFamily="49" charset="-122"/>
              </a:rPr>
              <a:t>2.</a:t>
            </a:r>
            <a:r>
              <a:rPr lang="zh-CN" altLang="en-US" sz="2400">
                <a:latin typeface="Times New Roman" pitchFamily="18" charset="0"/>
                <a:ea typeface="黑体" pitchFamily="49" charset="-122"/>
              </a:rPr>
              <a:t>自己对自己负责有什么意义？（原因）</a:t>
            </a:r>
            <a:endParaRPr lang="zh-CN" altLang="en-US" sz="2400" b="1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37893" name="矩形 37892"/>
          <p:cNvSpPr>
            <a:spLocks noChangeArrowheads="1"/>
          </p:cNvSpPr>
          <p:nvPr/>
        </p:nvSpPr>
        <p:spPr bwMode="auto">
          <a:xfrm>
            <a:off x="1447800" y="1635125"/>
            <a:ext cx="617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7175" indent="-257175" eaLnBrk="0" fontAlgn="ctr" latinLnBrk="1" hangingPunct="0">
              <a:spcBef>
                <a:spcPct val="20000"/>
              </a:spcBef>
            </a:pPr>
            <a:r>
              <a:rPr lang="zh-CN" altLang="en-US" sz="2400"/>
              <a:t>①只有对自己负责的人，才能使自己的潜能</a:t>
            </a:r>
            <a:endParaRPr lang="en-US" altLang="zh-CN" sz="2400"/>
          </a:p>
          <a:p>
            <a:pPr marL="257175" indent="-257175" eaLnBrk="0" fontAlgn="ctr" latinLnBrk="1" hangingPunct="0">
              <a:spcBef>
                <a:spcPct val="20000"/>
              </a:spcBef>
            </a:pPr>
            <a:r>
              <a:rPr lang="zh-CN" altLang="en-US" sz="2400"/>
              <a:t>得到充分挖掘和发挥，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18010" y="2776541"/>
            <a:ext cx="6423422" cy="12741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 eaLnBrk="0" fontAlgn="ctr" latinLnBrk="1" hangingPunct="0">
              <a:spcBef>
                <a:spcPct val="20000"/>
              </a:spcBef>
              <a:defRPr/>
            </a:pPr>
            <a:r>
              <a:rPr lang="zh-CN" altLang="en-US" sz="2400" noProof="1">
                <a:latin typeface="宋体" pitchFamily="2" charset="-122"/>
                <a:sym typeface="+mn-ea"/>
              </a:rPr>
              <a:t> ②才有资格、有能力、有信心承担起时代和国家所赋予的使命。</a:t>
            </a:r>
            <a:endParaRPr lang="zh-CN" altLang="en-US" sz="2400" noProof="1">
              <a:latin typeface="宋体" pitchFamily="2" charset="-122"/>
            </a:endParaRPr>
          </a:p>
          <a:p>
            <a:pPr eaLnBrk="0" fontAlgn="ctr" latinLnBrk="1" hangingPunct="0">
              <a:spcBef>
                <a:spcPct val="20000"/>
              </a:spcBef>
              <a:defRPr/>
            </a:pPr>
            <a:endParaRPr lang="en-US" altLang="zh-CN" sz="2400" noProof="1">
              <a:latin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2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ldLvl="0"/>
      <p:bldP spid="37893" grpId="0" bldLvl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1519950" y="681540"/>
            <a:ext cx="54816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很多人也在为我们的成长和生活承担着责任。</a:t>
            </a:r>
          </a:p>
        </p:txBody>
      </p:sp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1371600" y="2733768"/>
            <a:ext cx="6332748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1" dirty="0">
                <a:latin typeface="Times New Roman" pitchFamily="18" charset="0"/>
                <a:ea typeface="黑体" pitchFamily="49" charset="-122"/>
              </a:rPr>
              <a:t>　　</a:t>
            </a:r>
            <a:r>
              <a:rPr lang="zh-CN" altLang="en-US" sz="2100" dirty="0">
                <a:latin typeface="Times New Roman" pitchFamily="18" charset="0"/>
                <a:ea typeface="黑体" pitchFamily="49" charset="-122"/>
              </a:rPr>
              <a:t>我们享受的美好生活，无不受惠于他人对我们负的责任。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100" dirty="0">
                <a:latin typeface="Times New Roman" pitchFamily="18" charset="0"/>
                <a:ea typeface="黑体" pitchFamily="49" charset="-122"/>
              </a:rPr>
              <a:t>父母：</a:t>
            </a:r>
            <a:r>
              <a:rPr lang="zh-CN" altLang="en-US" sz="2100" u="sng" dirty="0">
                <a:latin typeface="Times New Roman" pitchFamily="18" charset="0"/>
                <a:ea typeface="黑体" pitchFamily="49" charset="-122"/>
              </a:rPr>
              <a:t>　　　　　　　　　　　　　　　　</a:t>
            </a:r>
            <a:br>
              <a:rPr lang="zh-CN" altLang="en-US" sz="2100" dirty="0">
                <a:latin typeface="Times New Roman" pitchFamily="18" charset="0"/>
                <a:ea typeface="黑体" pitchFamily="49" charset="-122"/>
              </a:rPr>
            </a:br>
            <a:r>
              <a:rPr lang="zh-CN" altLang="en-US" sz="2100" dirty="0">
                <a:latin typeface="Times New Roman" pitchFamily="18" charset="0"/>
                <a:ea typeface="黑体" pitchFamily="49" charset="-122"/>
              </a:rPr>
              <a:t>老师：</a:t>
            </a:r>
            <a:r>
              <a:rPr lang="zh-CN" altLang="en-US" sz="2100" u="sng" dirty="0">
                <a:latin typeface="Times New Roman" pitchFamily="18" charset="0"/>
                <a:ea typeface="黑体" pitchFamily="49" charset="-122"/>
              </a:rPr>
              <a:t>　　　　　　　　　　　　　　　　</a:t>
            </a:r>
            <a:br>
              <a:rPr lang="zh-CN" altLang="en-US" sz="2100" dirty="0">
                <a:latin typeface="Times New Roman" pitchFamily="18" charset="0"/>
                <a:ea typeface="黑体" pitchFamily="49" charset="-122"/>
              </a:rPr>
            </a:br>
            <a:r>
              <a:rPr lang="zh-CN" altLang="en-US" sz="2100" dirty="0">
                <a:latin typeface="Times New Roman" pitchFamily="18" charset="0"/>
                <a:ea typeface="黑体" pitchFamily="49" charset="-122"/>
              </a:rPr>
              <a:t>解放军战士：</a:t>
            </a:r>
            <a:r>
              <a:rPr lang="zh-CN" altLang="en-US" sz="2100" u="sng" dirty="0">
                <a:latin typeface="Times New Roman" pitchFamily="18" charset="0"/>
                <a:ea typeface="黑体" pitchFamily="49" charset="-122"/>
              </a:rPr>
              <a:t>　　　　　　　　　　　　　　　　</a:t>
            </a:r>
            <a:endParaRPr lang="en-US" altLang="zh-CN" sz="2100" dirty="0">
              <a:latin typeface="Times New Roman" pitchFamily="18" charset="0"/>
              <a:ea typeface="黑体" pitchFamily="49" charset="-122"/>
            </a:endParaRPr>
          </a:p>
        </p:txBody>
      </p:sp>
      <p:pic>
        <p:nvPicPr>
          <p:cNvPr id="26628" name="Picture 8" descr="C:\Users\Administrator\Desktop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22" y="1383618"/>
            <a:ext cx="1703334" cy="119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9" descr="C:\Users\Administrator\Desktop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73" y="1326468"/>
            <a:ext cx="1594378" cy="12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C:\Users\Administrator\Desktop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30" y="1355043"/>
            <a:ext cx="1766094" cy="120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3446864" y="3482978"/>
            <a:ext cx="433982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</a:rPr>
              <a:t>　　</a:t>
            </a:r>
            <a:r>
              <a:rPr lang="zh-CN" altLang="en-US" sz="2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我们应该学会感恩，主动关心、帮助和服务他人，在辛苦付出中体验对他人负责的快乐和幸福。</a:t>
            </a:r>
          </a:p>
        </p:txBody>
      </p:sp>
    </p:spTree>
    <p:extLst>
      <p:ext uri="{BB962C8B-B14F-4D97-AF65-F5344CB8AC3E}">
        <p14:creationId xmlns:p14="http://schemas.microsoft.com/office/powerpoint/2010/main" val="38849272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925706" y="1491631"/>
            <a:ext cx="55626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</a:rPr>
              <a:t>　　</a:t>
            </a:r>
            <a:r>
              <a:rPr lang="zh-CN" altLang="en-US" sz="2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我们都生活在社会中，任何人脱离了社会就不可能生存和发展，更不可能成就任何事业。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　　社会是一个整体，人们在社会生活中都扮演着不同的角色，承担着不同的责任。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2100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　　我对他人负责，他人也对我负责。只有人人具有责任心，自觉履行应尽的责任，我们才能共享更加幸福美好的生活。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613550" y="832258"/>
            <a:ext cx="1657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dirty="0">
                <a:latin typeface="Times New Roman" pitchFamily="18" charset="0"/>
                <a:ea typeface="黑体" pitchFamily="49" charset="-122"/>
              </a:rPr>
              <a:t>结 束 语</a:t>
            </a:r>
          </a:p>
        </p:txBody>
      </p:sp>
    </p:spTree>
    <p:extLst>
      <p:ext uri="{BB962C8B-B14F-4D97-AF65-F5344CB8AC3E}">
        <p14:creationId xmlns:p14="http://schemas.microsoft.com/office/powerpoint/2010/main" val="131998183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57" y="2408424"/>
            <a:ext cx="4104453" cy="1103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9439" y="789553"/>
            <a:ext cx="6184166" cy="15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3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第三单元</a:t>
            </a:r>
            <a:r>
              <a:rPr lang="en-US" altLang="zh-CN" sz="33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en-US" sz="3300" b="1" dirty="0">
                <a:solidFill>
                  <a:srgbClr val="F60A75"/>
                </a:solidFill>
                <a:latin typeface="Times New Roman" pitchFamily="18" charset="0"/>
                <a:cs typeface="Times New Roman" pitchFamily="18" charset="0"/>
              </a:rPr>
              <a:t>第六课  责任与角色同在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77" y="996136"/>
            <a:ext cx="715520" cy="603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72484" y="2679391"/>
            <a:ext cx="410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>
                <a:latin typeface="Times New Roman" pitchFamily="18" charset="0"/>
                <a:cs typeface="Times New Roman" pitchFamily="18" charset="0"/>
              </a:rPr>
              <a:t>第二课时  做负责任的人</a:t>
            </a:r>
          </a:p>
        </p:txBody>
      </p:sp>
    </p:spTree>
    <p:extLst>
      <p:ext uri="{BB962C8B-B14F-4D97-AF65-F5344CB8AC3E}">
        <p14:creationId xmlns:p14="http://schemas.microsoft.com/office/powerpoint/2010/main" val="4190007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3"/>
          <p:cNvGrpSpPr>
            <a:grpSpLocks/>
          </p:cNvGrpSpPr>
          <p:nvPr/>
        </p:nvGrpSpPr>
        <p:grpSpPr bwMode="auto">
          <a:xfrm>
            <a:off x="1493658" y="762946"/>
            <a:ext cx="1491854" cy="415498"/>
            <a:chOff x="257175" y="444500"/>
            <a:chExt cx="1989138" cy="554986"/>
          </a:xfrm>
        </p:grpSpPr>
        <p:pic>
          <p:nvPicPr>
            <p:cNvPr id="15365" name="图片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5" y="444500"/>
              <a:ext cx="1989138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文本框 2"/>
            <p:cNvSpPr txBox="1">
              <a:spLocks noChangeArrowheads="1"/>
            </p:cNvSpPr>
            <p:nvPr/>
          </p:nvSpPr>
          <p:spPr bwMode="auto">
            <a:xfrm>
              <a:off x="257175" y="444500"/>
              <a:ext cx="1714499" cy="554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>
                  <a:solidFill>
                    <a:srgbClr val="0070C0"/>
                  </a:solidFill>
                  <a:latin typeface="黑体" pitchFamily="49" charset="-122"/>
                  <a:ea typeface="黑体" pitchFamily="49" charset="-122"/>
                </a:rPr>
                <a:t>新课导入</a:t>
              </a:r>
            </a:p>
          </p:txBody>
        </p:sp>
      </p:grpSp>
      <p:sp>
        <p:nvSpPr>
          <p:cNvPr id="7" name="文本框 6154"/>
          <p:cNvSpPr txBox="1">
            <a:spLocks noChangeArrowheads="1"/>
          </p:cNvSpPr>
          <p:nvPr/>
        </p:nvSpPr>
        <p:spPr bwMode="auto">
          <a:xfrm>
            <a:off x="1493658" y="1275607"/>
            <a:ext cx="6258506" cy="24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    “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用什么料，充什么菜。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假如是一个萝卜，就里求做个水多肉脆的萝卜；假如是棵白菜，就力求做一颗瓷瓷实实的包心好白菜。 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                               ——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杨绛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1700" y="3111813"/>
            <a:ext cx="2800350" cy="171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457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1345253" y="1167256"/>
            <a:ext cx="6481763" cy="26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50" b="1" dirty="0">
                <a:latin typeface="宋体" pitchFamily="2" charset="-122"/>
              </a:rPr>
              <a:t>   </a:t>
            </a:r>
            <a:r>
              <a:rPr lang="zh-CN" altLang="en-US" sz="2250" b="1" dirty="0">
                <a:latin typeface="宋体" pitchFamily="2" charset="-122"/>
              </a:rPr>
              <a:t> 承担责任往往伴随着获得回报的权利。这种回报，既包括物质方面，又包括精神方面。对我们而言，更重要的是精神方面的回报，如良好的</a:t>
            </a:r>
            <a:r>
              <a:rPr lang="zh-CN" altLang="en-US" sz="2250" b="1" u="sng" dirty="0">
                <a:latin typeface="宋体" pitchFamily="2" charset="-122"/>
              </a:rPr>
              <a:t>        </a:t>
            </a:r>
            <a:r>
              <a:rPr lang="zh-CN" altLang="en-US" sz="2250" b="1" dirty="0">
                <a:latin typeface="宋体" pitchFamily="2" charset="-122"/>
              </a:rPr>
              <a:t>、获得新知识和</a:t>
            </a:r>
            <a:r>
              <a:rPr lang="zh-CN" altLang="en-US" sz="2250" b="1" u="sng" dirty="0">
                <a:latin typeface="宋体" pitchFamily="2" charset="-122"/>
              </a:rPr>
              <a:t>     </a:t>
            </a:r>
            <a:r>
              <a:rPr lang="zh-CN" altLang="en-US" sz="2250" b="1" dirty="0">
                <a:latin typeface="宋体" pitchFamily="2" charset="-122"/>
              </a:rPr>
              <a:t>、赢得他人的尊重和</a:t>
            </a:r>
            <a:r>
              <a:rPr lang="zh-CN" altLang="en-US" sz="2250" b="1" u="sng" dirty="0">
                <a:latin typeface="宋体" pitchFamily="2" charset="-122"/>
              </a:rPr>
              <a:t>     </a:t>
            </a:r>
            <a:r>
              <a:rPr lang="zh-CN" altLang="en-US" sz="2250" b="1" dirty="0">
                <a:latin typeface="宋体" pitchFamily="2" charset="-122"/>
              </a:rPr>
              <a:t>等。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905378" y="2713657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技能</a:t>
            </a:r>
          </a:p>
        </p:txBody>
      </p:sp>
      <p:pic>
        <p:nvPicPr>
          <p:cNvPr id="16388" name="Picture 2" descr="http://wmf.fjsen.com/images/2007-08/17/xin_5108041713585783045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35" y="3760788"/>
            <a:ext cx="1123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699193" y="2713657"/>
            <a:ext cx="134524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自我感觉</a:t>
            </a:r>
          </a:p>
        </p:txBody>
      </p:sp>
      <p:grpSp>
        <p:nvGrpSpPr>
          <p:cNvPr id="16390" name="组合 2"/>
          <p:cNvGrpSpPr>
            <a:grpSpLocks/>
          </p:cNvGrpSpPr>
          <p:nvPr/>
        </p:nvGrpSpPr>
        <p:grpSpPr bwMode="auto">
          <a:xfrm>
            <a:off x="1575213" y="769060"/>
            <a:ext cx="1545431" cy="456527"/>
            <a:chOff x="532" y="1519"/>
            <a:chExt cx="3246" cy="958"/>
          </a:xfrm>
        </p:grpSpPr>
        <p:pic>
          <p:nvPicPr>
            <p:cNvPr id="16392" name="图片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" y="1632"/>
              <a:ext cx="3133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3" name="文本框 2"/>
            <p:cNvSpPr txBox="1">
              <a:spLocks noChangeArrowheads="1"/>
            </p:cNvSpPr>
            <p:nvPr/>
          </p:nvSpPr>
          <p:spPr bwMode="auto">
            <a:xfrm>
              <a:off x="532" y="1519"/>
              <a:ext cx="270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>
                  <a:solidFill>
                    <a:srgbClr val="0070C0"/>
                  </a:solidFill>
                  <a:latin typeface="黑体" pitchFamily="49" charset="-122"/>
                  <a:ea typeface="黑体" pitchFamily="49" charset="-122"/>
                </a:rPr>
                <a:t>课前预习</a:t>
              </a:r>
            </a:p>
          </p:txBody>
        </p:sp>
      </p:grp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2008173" y="3273828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赞许</a:t>
            </a:r>
          </a:p>
        </p:txBody>
      </p:sp>
    </p:spTree>
    <p:extLst>
      <p:ext uri="{BB962C8B-B14F-4D97-AF65-F5344CB8AC3E}">
        <p14:creationId xmlns:p14="http://schemas.microsoft.com/office/powerpoint/2010/main" val="182844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3C2B48-CDAC-4BF1-90CA-A006A3019F41}"/>
              </a:ext>
            </a:extLst>
          </p:cNvPr>
          <p:cNvSpPr/>
          <p:nvPr/>
        </p:nvSpPr>
        <p:spPr>
          <a:xfrm>
            <a:off x="0" y="4911"/>
            <a:ext cx="9144000" cy="513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" y="0"/>
            <a:ext cx="5242387" cy="170877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0" y="4990952"/>
            <a:ext cx="9144000" cy="152548"/>
          </a:xfrm>
          <a:prstGeom prst="rect">
            <a:avLst/>
          </a:prstGeom>
          <a:solidFill>
            <a:srgbClr val="AB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88E6268-139C-4E2C-A146-0F5C1A9DA588}"/>
              </a:ext>
            </a:extLst>
          </p:cNvPr>
          <p:cNvGrpSpPr/>
          <p:nvPr/>
        </p:nvGrpSpPr>
        <p:grpSpPr>
          <a:xfrm>
            <a:off x="3803603" y="1290198"/>
            <a:ext cx="3712028" cy="435428"/>
            <a:chOff x="4484915" y="1323189"/>
            <a:chExt cx="4949371" cy="58057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FC674D3-25BD-480A-8203-E5B0DB3F8C59}"/>
                </a:ext>
              </a:extLst>
            </p:cNvPr>
            <p:cNvSpPr/>
            <p:nvPr/>
          </p:nvSpPr>
          <p:spPr>
            <a:xfrm>
              <a:off x="4484915" y="1323189"/>
              <a:ext cx="4949371" cy="580571"/>
            </a:xfrm>
            <a:prstGeom prst="rect">
              <a:avLst/>
            </a:prstGeom>
            <a:solidFill>
              <a:srgbClr val="E72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1920997-128B-4405-975A-144E1423C2E5}"/>
                </a:ext>
              </a:extLst>
            </p:cNvPr>
            <p:cNvSpPr txBox="1"/>
            <p:nvPr/>
          </p:nvSpPr>
          <p:spPr>
            <a:xfrm>
              <a:off x="6052458" y="1385266"/>
              <a:ext cx="2150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导入新课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D4E79AC-6BE0-4F2F-AC2F-D1C6F560D0E0}"/>
              </a:ext>
            </a:extLst>
          </p:cNvPr>
          <p:cNvGrpSpPr/>
          <p:nvPr/>
        </p:nvGrpSpPr>
        <p:grpSpPr>
          <a:xfrm>
            <a:off x="3803602" y="1290198"/>
            <a:ext cx="947057" cy="444523"/>
            <a:chOff x="4484915" y="1323189"/>
            <a:chExt cx="1262742" cy="592697"/>
          </a:xfrm>
          <a:solidFill>
            <a:srgbClr val="FFC000"/>
          </a:solidFill>
        </p:grpSpPr>
        <p:sp>
          <p:nvSpPr>
            <p:cNvPr id="15" name="五边形 7">
              <a:extLst>
                <a:ext uri="{FF2B5EF4-FFF2-40B4-BE49-F238E27FC236}">
                  <a16:creationId xmlns:a16="http://schemas.microsoft.com/office/drawing/2014/main" id="{4363C8A3-075F-4547-874A-BFBFA1F622EB}"/>
                </a:ext>
              </a:extLst>
            </p:cNvPr>
            <p:cNvSpPr/>
            <p:nvPr/>
          </p:nvSpPr>
          <p:spPr>
            <a:xfrm>
              <a:off x="4484915" y="1323189"/>
              <a:ext cx="1262742" cy="59269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CBA938B-62FC-40E3-A79E-42717D88168A}"/>
                </a:ext>
              </a:extLst>
            </p:cNvPr>
            <p:cNvSpPr txBox="1"/>
            <p:nvPr/>
          </p:nvSpPr>
          <p:spPr>
            <a:xfrm>
              <a:off x="4501858" y="1428808"/>
              <a:ext cx="938718" cy="33094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013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第一部分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580EEE-12B3-4B51-B4C9-0ADCED5713E4}"/>
              </a:ext>
            </a:extLst>
          </p:cNvPr>
          <p:cNvGrpSpPr/>
          <p:nvPr/>
        </p:nvGrpSpPr>
        <p:grpSpPr>
          <a:xfrm>
            <a:off x="3803603" y="2053989"/>
            <a:ext cx="3712028" cy="435428"/>
            <a:chOff x="4484915" y="1323189"/>
            <a:chExt cx="4949371" cy="58057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6E2F732-153D-470E-B063-56537D59C740}"/>
                </a:ext>
              </a:extLst>
            </p:cNvPr>
            <p:cNvSpPr/>
            <p:nvPr/>
          </p:nvSpPr>
          <p:spPr>
            <a:xfrm>
              <a:off x="4484915" y="1323189"/>
              <a:ext cx="4949371" cy="580571"/>
            </a:xfrm>
            <a:prstGeom prst="rect">
              <a:avLst/>
            </a:prstGeom>
            <a:solidFill>
              <a:srgbClr val="E72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AD19F3E-190F-4C76-A251-57A86900B5A5}"/>
                </a:ext>
              </a:extLst>
            </p:cNvPr>
            <p:cNvSpPr txBox="1"/>
            <p:nvPr/>
          </p:nvSpPr>
          <p:spPr>
            <a:xfrm>
              <a:off x="6052458" y="1385266"/>
              <a:ext cx="2150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新课探究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B55FF2E-B688-4A09-99DA-CB7B4E53C0E2}"/>
              </a:ext>
            </a:extLst>
          </p:cNvPr>
          <p:cNvGrpSpPr/>
          <p:nvPr/>
        </p:nvGrpSpPr>
        <p:grpSpPr>
          <a:xfrm>
            <a:off x="3803602" y="2053989"/>
            <a:ext cx="947057" cy="444523"/>
            <a:chOff x="4484915" y="1323189"/>
            <a:chExt cx="1262742" cy="592697"/>
          </a:xfrm>
          <a:solidFill>
            <a:srgbClr val="FFC000"/>
          </a:solidFill>
        </p:grpSpPr>
        <p:sp>
          <p:nvSpPr>
            <p:cNvPr id="21" name="五边形 16">
              <a:extLst>
                <a:ext uri="{FF2B5EF4-FFF2-40B4-BE49-F238E27FC236}">
                  <a16:creationId xmlns:a16="http://schemas.microsoft.com/office/drawing/2014/main" id="{2A8A9178-9861-43FB-AD47-80D659DCFE43}"/>
                </a:ext>
              </a:extLst>
            </p:cNvPr>
            <p:cNvSpPr/>
            <p:nvPr/>
          </p:nvSpPr>
          <p:spPr>
            <a:xfrm>
              <a:off x="4484915" y="1323189"/>
              <a:ext cx="1262742" cy="59269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6383FC3-827B-4BA9-BC3D-3E2EEC8594C9}"/>
                </a:ext>
              </a:extLst>
            </p:cNvPr>
            <p:cNvSpPr txBox="1"/>
            <p:nvPr/>
          </p:nvSpPr>
          <p:spPr>
            <a:xfrm>
              <a:off x="4501858" y="1428808"/>
              <a:ext cx="938718" cy="33094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013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第二部分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5182228-6A01-41AA-B3AE-048430D851C1}"/>
              </a:ext>
            </a:extLst>
          </p:cNvPr>
          <p:cNvGrpSpPr/>
          <p:nvPr/>
        </p:nvGrpSpPr>
        <p:grpSpPr>
          <a:xfrm>
            <a:off x="3803603" y="2805104"/>
            <a:ext cx="3712028" cy="435428"/>
            <a:chOff x="4484915" y="1323189"/>
            <a:chExt cx="4949371" cy="580571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B390440-7F53-4400-A87E-AE3570871CCA}"/>
                </a:ext>
              </a:extLst>
            </p:cNvPr>
            <p:cNvSpPr/>
            <p:nvPr/>
          </p:nvSpPr>
          <p:spPr>
            <a:xfrm>
              <a:off x="4484915" y="1323189"/>
              <a:ext cx="4949371" cy="580571"/>
            </a:xfrm>
            <a:prstGeom prst="rect">
              <a:avLst/>
            </a:prstGeom>
            <a:solidFill>
              <a:srgbClr val="E72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D3CB04B-8960-47FD-9FC0-886BA57CD36F}"/>
                </a:ext>
              </a:extLst>
            </p:cNvPr>
            <p:cNvSpPr txBox="1"/>
            <p:nvPr/>
          </p:nvSpPr>
          <p:spPr>
            <a:xfrm>
              <a:off x="6052458" y="1385266"/>
              <a:ext cx="2150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BA318E9-8521-44F6-B6CE-0B38B6F23E9B}"/>
              </a:ext>
            </a:extLst>
          </p:cNvPr>
          <p:cNvGrpSpPr/>
          <p:nvPr/>
        </p:nvGrpSpPr>
        <p:grpSpPr>
          <a:xfrm>
            <a:off x="3803602" y="2805104"/>
            <a:ext cx="947057" cy="444523"/>
            <a:chOff x="4484915" y="1323189"/>
            <a:chExt cx="1262742" cy="592697"/>
          </a:xfrm>
          <a:solidFill>
            <a:srgbClr val="FFC000"/>
          </a:solidFill>
        </p:grpSpPr>
        <p:sp>
          <p:nvSpPr>
            <p:cNvPr id="28" name="五边形 22">
              <a:extLst>
                <a:ext uri="{FF2B5EF4-FFF2-40B4-BE49-F238E27FC236}">
                  <a16:creationId xmlns:a16="http://schemas.microsoft.com/office/drawing/2014/main" id="{6160767F-574A-4387-A36E-E869F4F2805E}"/>
                </a:ext>
              </a:extLst>
            </p:cNvPr>
            <p:cNvSpPr/>
            <p:nvPr/>
          </p:nvSpPr>
          <p:spPr>
            <a:xfrm>
              <a:off x="4484915" y="1323189"/>
              <a:ext cx="1262742" cy="59269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A298A95-CB79-4390-B253-4416E66BB8F8}"/>
                </a:ext>
              </a:extLst>
            </p:cNvPr>
            <p:cNvSpPr txBox="1"/>
            <p:nvPr/>
          </p:nvSpPr>
          <p:spPr>
            <a:xfrm>
              <a:off x="4501858" y="1428808"/>
              <a:ext cx="938718" cy="33094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013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第三部分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445BD63-900C-4A65-9B9B-99C543F122FE}"/>
              </a:ext>
            </a:extLst>
          </p:cNvPr>
          <p:cNvGrpSpPr/>
          <p:nvPr/>
        </p:nvGrpSpPr>
        <p:grpSpPr>
          <a:xfrm>
            <a:off x="3803603" y="3529933"/>
            <a:ext cx="3712028" cy="435428"/>
            <a:chOff x="4484915" y="1323189"/>
            <a:chExt cx="4949371" cy="58057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48E1BE1-AA05-46DF-BE8C-1AB8AB0E0E2A}"/>
                </a:ext>
              </a:extLst>
            </p:cNvPr>
            <p:cNvSpPr/>
            <p:nvPr/>
          </p:nvSpPr>
          <p:spPr>
            <a:xfrm>
              <a:off x="4484915" y="1323189"/>
              <a:ext cx="4949371" cy="580571"/>
            </a:xfrm>
            <a:prstGeom prst="rect">
              <a:avLst/>
            </a:prstGeom>
            <a:solidFill>
              <a:srgbClr val="E72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A280E52-425C-4762-8675-90DB6C901B56}"/>
                </a:ext>
              </a:extLst>
            </p:cNvPr>
            <p:cNvSpPr txBox="1"/>
            <p:nvPr/>
          </p:nvSpPr>
          <p:spPr>
            <a:xfrm>
              <a:off x="6052458" y="1385266"/>
              <a:ext cx="2150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课堂练习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00037D5-9680-44A5-AC8D-BB31DED400E5}"/>
              </a:ext>
            </a:extLst>
          </p:cNvPr>
          <p:cNvGrpSpPr/>
          <p:nvPr/>
        </p:nvGrpSpPr>
        <p:grpSpPr>
          <a:xfrm>
            <a:off x="3803602" y="3529933"/>
            <a:ext cx="947057" cy="444523"/>
            <a:chOff x="4484915" y="1323189"/>
            <a:chExt cx="1262742" cy="592697"/>
          </a:xfrm>
          <a:solidFill>
            <a:srgbClr val="FFC000"/>
          </a:solidFill>
        </p:grpSpPr>
        <p:sp>
          <p:nvSpPr>
            <p:cNvPr id="36" name="五边形 28">
              <a:extLst>
                <a:ext uri="{FF2B5EF4-FFF2-40B4-BE49-F238E27FC236}">
                  <a16:creationId xmlns:a16="http://schemas.microsoft.com/office/drawing/2014/main" id="{08FAE3DA-D6E8-4BAF-991E-DB12EA732CD2}"/>
                </a:ext>
              </a:extLst>
            </p:cNvPr>
            <p:cNvSpPr/>
            <p:nvPr/>
          </p:nvSpPr>
          <p:spPr>
            <a:xfrm>
              <a:off x="4484915" y="1323189"/>
              <a:ext cx="1262742" cy="59269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B4A0739-74E7-46FE-9F2A-FDB8BE900DBD}"/>
                </a:ext>
              </a:extLst>
            </p:cNvPr>
            <p:cNvSpPr txBox="1"/>
            <p:nvPr/>
          </p:nvSpPr>
          <p:spPr>
            <a:xfrm>
              <a:off x="4501858" y="1428808"/>
              <a:ext cx="938718" cy="33094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1013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第四部分</a:t>
              </a:r>
            </a:p>
          </p:txBody>
        </p:sp>
      </p:grpSp>
      <p:sp>
        <p:nvSpPr>
          <p:cNvPr id="38" name="椭圆 37">
            <a:extLst>
              <a:ext uri="{FF2B5EF4-FFF2-40B4-BE49-F238E27FC236}">
                <a16:creationId xmlns:a16="http://schemas.microsoft.com/office/drawing/2014/main" id="{D7A098AB-43C9-4449-83AC-F8E626ECEA1A}"/>
              </a:ext>
            </a:extLst>
          </p:cNvPr>
          <p:cNvSpPr/>
          <p:nvPr/>
        </p:nvSpPr>
        <p:spPr>
          <a:xfrm>
            <a:off x="1166014" y="1725626"/>
            <a:ext cx="1953037" cy="1947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AD1F988-3E26-4E1A-9DC5-8E49799F25D6}"/>
              </a:ext>
            </a:extLst>
          </p:cNvPr>
          <p:cNvSpPr txBox="1"/>
          <p:nvPr/>
        </p:nvSpPr>
        <p:spPr>
          <a:xfrm>
            <a:off x="1645936" y="1937675"/>
            <a:ext cx="946413" cy="155106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95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</p:spTree>
    <p:extLst>
      <p:ext uri="{BB962C8B-B14F-4D97-AF65-F5344CB8AC3E}">
        <p14:creationId xmlns:p14="http://schemas.microsoft.com/office/powerpoint/2010/main" val="53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组合 13"/>
          <p:cNvGrpSpPr>
            <a:grpSpLocks/>
          </p:cNvGrpSpPr>
          <p:nvPr/>
        </p:nvGrpSpPr>
        <p:grpSpPr bwMode="auto">
          <a:xfrm>
            <a:off x="1927627" y="687915"/>
            <a:ext cx="3021806" cy="541339"/>
            <a:chOff x="2635896" y="3098998"/>
            <a:chExt cx="4030294" cy="720452"/>
          </a:xfrm>
        </p:grpSpPr>
        <p:sp>
          <p:nvSpPr>
            <p:cNvPr id="19" name="文本框 6154"/>
            <p:cNvSpPr txBox="1">
              <a:spLocks noChangeArrowheads="1"/>
            </p:cNvSpPr>
            <p:nvPr/>
          </p:nvSpPr>
          <p:spPr bwMode="auto">
            <a:xfrm>
              <a:off x="3209156" y="3179283"/>
              <a:ext cx="3457034" cy="6144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4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不言代价与回报</a:t>
              </a:r>
            </a:p>
          </p:txBody>
        </p:sp>
        <p:grpSp>
          <p:nvGrpSpPr>
            <p:cNvPr id="17422" name="组合 9"/>
            <p:cNvGrpSpPr>
              <a:grpSpLocks/>
            </p:cNvGrpSpPr>
            <p:nvPr/>
          </p:nvGrpSpPr>
          <p:grpSpPr bwMode="auto">
            <a:xfrm>
              <a:off x="2635896" y="3098998"/>
              <a:ext cx="719355" cy="720452"/>
              <a:chOff x="971600" y="2457560"/>
              <a:chExt cx="719355" cy="720452"/>
            </a:xfrm>
          </p:grpSpPr>
          <p:sp>
            <p:nvSpPr>
              <p:cNvPr id="22" name="椭圆 21"/>
              <p:cNvSpPr/>
              <p:nvPr/>
            </p:nvSpPr>
            <p:spPr bwMode="auto">
              <a:xfrm>
                <a:off x="971600" y="2457560"/>
                <a:ext cx="719355" cy="720452"/>
              </a:xfrm>
              <a:prstGeom prst="ellipse">
                <a:avLst/>
              </a:prstGeom>
              <a:solidFill>
                <a:schemeClr val="accent1">
                  <a:lumMod val="90000"/>
                </a:schemeClr>
              </a:solidFill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sx="104000" sy="104000" algn="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350"/>
              </a:p>
            </p:txBody>
          </p:sp>
          <p:sp>
            <p:nvSpPr>
              <p:cNvPr id="17424" name="矩形 15"/>
              <p:cNvSpPr>
                <a:spLocks noChangeArrowheads="1"/>
              </p:cNvSpPr>
              <p:nvPr/>
            </p:nvSpPr>
            <p:spPr bwMode="auto">
              <a:xfrm>
                <a:off x="1109724" y="2521965"/>
                <a:ext cx="498578" cy="614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24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7411" name="组合 25"/>
          <p:cNvGrpSpPr>
            <a:grpSpLocks/>
          </p:cNvGrpSpPr>
          <p:nvPr/>
        </p:nvGrpSpPr>
        <p:grpSpPr bwMode="auto">
          <a:xfrm>
            <a:off x="1493917" y="1229255"/>
            <a:ext cx="2285363" cy="583287"/>
            <a:chOff x="3275856" y="3759200"/>
            <a:chExt cx="3047821" cy="778539"/>
          </a:xfrm>
        </p:grpSpPr>
        <p:sp>
          <p:nvSpPr>
            <p:cNvPr id="17419" name="矩形 26"/>
            <p:cNvSpPr>
              <a:spLocks noChangeArrowheads="1"/>
            </p:cNvSpPr>
            <p:nvPr/>
          </p:nvSpPr>
          <p:spPr bwMode="auto">
            <a:xfrm>
              <a:off x="3922492" y="3983155"/>
              <a:ext cx="2401185" cy="55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b="1" dirty="0">
                  <a:latin typeface="微软雅黑" pitchFamily="34" charset="-122"/>
                  <a:ea typeface="微软雅黑" pitchFamily="34" charset="-122"/>
                </a:rPr>
                <a:t>运用你的经验</a:t>
              </a:r>
            </a:p>
          </p:txBody>
        </p:sp>
        <p:pic>
          <p:nvPicPr>
            <p:cNvPr id="17420" name="Picture 9" descr="http://2c.zol-img.com.cn/product/70/382/ceqB1aXJNp9yc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759200"/>
              <a:ext cx="720080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矩形 9"/>
          <p:cNvSpPr>
            <a:spLocks noChangeArrowheads="1"/>
          </p:cNvSpPr>
          <p:nvPr/>
        </p:nvSpPr>
        <p:spPr bwMode="auto">
          <a:xfrm>
            <a:off x="1501289" y="2391832"/>
            <a:ext cx="6264785" cy="8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情境一：</a:t>
            </a:r>
            <a:r>
              <a:rPr lang="zh-CN" altLang="en-US" sz="2100" b="1" dirty="0">
                <a:latin typeface="宋体" pitchFamily="2" charset="-122"/>
              </a:rPr>
              <a:t>办黑板报时，其他的同学付出的更多，老师表扬你黑板报办得好。</a:t>
            </a:r>
          </a:p>
        </p:txBody>
      </p: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4143" y="3520373"/>
            <a:ext cx="1951931" cy="124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矩形 12"/>
          <p:cNvSpPr>
            <a:spLocks noChangeArrowheads="1"/>
          </p:cNvSpPr>
          <p:nvPr/>
        </p:nvSpPr>
        <p:spPr bwMode="auto">
          <a:xfrm>
            <a:off x="1369223" y="3894140"/>
            <a:ext cx="4313635" cy="83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b="1" dirty="0">
                <a:solidFill>
                  <a:srgbClr val="000000"/>
                </a:solidFill>
                <a:latin typeface="宋体" pitchFamily="2" charset="-122"/>
              </a:rPr>
              <a:t>我会如实向老师反映情况，说自己只是一名协助者。</a:t>
            </a:r>
            <a:endParaRPr lang="zh-CN" altLang="en-US" sz="1350" dirty="0"/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1377557" y="3435350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宋体" pitchFamily="2" charset="-122"/>
              </a:rPr>
              <a:t>提示</a:t>
            </a:r>
          </a:p>
        </p:txBody>
      </p:sp>
      <p:grpSp>
        <p:nvGrpSpPr>
          <p:cNvPr id="17416" name="组合 1"/>
          <p:cNvGrpSpPr>
            <a:grpSpLocks/>
          </p:cNvGrpSpPr>
          <p:nvPr/>
        </p:nvGrpSpPr>
        <p:grpSpPr bwMode="auto">
          <a:xfrm>
            <a:off x="1493916" y="1915409"/>
            <a:ext cx="3996929" cy="415498"/>
            <a:chOff x="251520" y="542290"/>
            <a:chExt cx="5328430" cy="552623"/>
          </a:xfrm>
        </p:grpSpPr>
        <p:sp>
          <p:nvSpPr>
            <p:cNvPr id="17417" name="矩形 2"/>
            <p:cNvSpPr>
              <a:spLocks noChangeArrowheads="1"/>
            </p:cNvSpPr>
            <p:nvPr/>
          </p:nvSpPr>
          <p:spPr bwMode="auto">
            <a:xfrm>
              <a:off x="251520" y="542290"/>
              <a:ext cx="5328430" cy="552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100" b="1" dirty="0">
                  <a:latin typeface="黑体" pitchFamily="49" charset="-122"/>
                  <a:ea typeface="黑体" pitchFamily="49" charset="-122"/>
                </a:rPr>
                <a:t>   在以下情境中，你会怎么做？</a:t>
              </a:r>
              <a:endParaRPr lang="en-US" altLang="zh-CN" sz="21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7418" name="Picture 2" descr="http://pic7.nipic.com/20100502/2453232_075938061671_2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88" t="14088" r="38574" b="51588"/>
            <a:stretch>
              <a:fillRect/>
            </a:stretch>
          </p:blipFill>
          <p:spPr bwMode="auto">
            <a:xfrm>
              <a:off x="395536" y="602582"/>
              <a:ext cx="409695" cy="40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93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1557189" y="2503489"/>
            <a:ext cx="43100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情境三：</a:t>
            </a:r>
            <a:r>
              <a:rPr lang="zh-CN" altLang="en-US" sz="2100" b="1">
                <a:latin typeface="宋体" pitchFamily="2" charset="-122"/>
              </a:rPr>
              <a:t>看到有人驾车撞人后逃逸。</a:t>
            </a:r>
          </a:p>
        </p:txBody>
      </p:sp>
      <p:pic>
        <p:nvPicPr>
          <p:cNvPr id="18435" name="Picture 2" descr="http://p2.so.qhmsg.com/bdr/_240_/t012ad04a7ef702b1f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0442"/>
          <a:stretch>
            <a:fillRect/>
          </a:stretch>
        </p:blipFill>
        <p:spPr bwMode="auto">
          <a:xfrm>
            <a:off x="5706670" y="3538540"/>
            <a:ext cx="2212181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47664" y="3516314"/>
            <a:ext cx="4870847" cy="8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b="1">
                <a:latin typeface="宋体" pitchFamily="2" charset="-122"/>
              </a:rPr>
              <a:t>    我会笔住车牌照拨话报警，并去救助被撞的人。</a:t>
            </a:r>
          </a:p>
        </p:txBody>
      </p:sp>
      <p:sp>
        <p:nvSpPr>
          <p:cNvPr id="18437" name="矩形 8"/>
          <p:cNvSpPr>
            <a:spLocks noChangeArrowheads="1"/>
          </p:cNvSpPr>
          <p:nvPr/>
        </p:nvSpPr>
        <p:spPr bwMode="auto">
          <a:xfrm>
            <a:off x="1557189" y="666751"/>
            <a:ext cx="48613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情境二：</a:t>
            </a:r>
            <a:r>
              <a:rPr lang="zh-CN" altLang="en-US" sz="2100" b="1" dirty="0">
                <a:latin typeface="宋体" pitchFamily="2" charset="-122"/>
              </a:rPr>
              <a:t>买早点时，店主多找了钱给你。</a:t>
            </a:r>
          </a:p>
        </p:txBody>
      </p:sp>
      <p:sp>
        <p:nvSpPr>
          <p:cNvPr id="7174" name="矩形 9"/>
          <p:cNvSpPr>
            <a:spLocks noChangeArrowheads="1"/>
          </p:cNvSpPr>
          <p:nvPr/>
        </p:nvSpPr>
        <p:spPr bwMode="auto">
          <a:xfrm>
            <a:off x="2084640" y="1706564"/>
            <a:ext cx="32277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 dirty="0">
                <a:solidFill>
                  <a:srgbClr val="000000"/>
                </a:solidFill>
                <a:latin typeface="宋体" pitchFamily="2" charset="-122"/>
              </a:rPr>
              <a:t>我会将多的钱退给店主。</a:t>
            </a:r>
            <a:endParaRPr lang="zh-CN" altLang="en-US" sz="1350" dirty="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546477" y="1208089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latin typeface="宋体" pitchFamily="2" charset="-122"/>
              </a:rPr>
              <a:t>提示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64336" y="3076576"/>
            <a:ext cx="72648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FF0000"/>
                </a:solidFill>
                <a:latin typeface="宋体" pitchFamily="2" charset="-122"/>
              </a:rPr>
              <a:t>提示</a:t>
            </a:r>
          </a:p>
        </p:txBody>
      </p:sp>
    </p:spTree>
    <p:extLst>
      <p:ext uri="{BB962C8B-B14F-4D97-AF65-F5344CB8AC3E}">
        <p14:creationId xmlns:p14="http://schemas.microsoft.com/office/powerpoint/2010/main" val="18900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174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1331123" y="627066"/>
            <a:ext cx="38972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</a:rPr>
              <a:t>一、承担责任的代价和回报</a:t>
            </a:r>
            <a:endParaRPr lang="zh-CN" altLang="zh-CN" sz="2400" b="1">
              <a:solidFill>
                <a:srgbClr val="FF0000"/>
              </a:solidFill>
              <a:latin typeface="宋体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338267" y="1189038"/>
            <a:ext cx="6474619" cy="297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100" b="1">
                <a:latin typeface="宋体" pitchFamily="2" charset="-122"/>
              </a:rPr>
              <a:t>（</a:t>
            </a:r>
            <a:r>
              <a:rPr lang="en-US" altLang="zh-CN" sz="2100" b="1">
                <a:latin typeface="宋体" pitchFamily="2" charset="-122"/>
              </a:rPr>
              <a:t>1</a:t>
            </a:r>
            <a:r>
              <a:rPr lang="zh-CN" altLang="en-US" sz="2100" b="1">
                <a:latin typeface="宋体" pitchFamily="2" charset="-122"/>
              </a:rPr>
              <a:t>）代价：承担责任不仅意味着付出时间、精力和金钱，而且意味着可能因为做得不好而责备，甚至受到处罚。</a:t>
            </a:r>
          </a:p>
          <a:p>
            <a:pPr>
              <a:lnSpc>
                <a:spcPct val="130000"/>
              </a:lnSpc>
            </a:pPr>
            <a:r>
              <a:rPr lang="zh-CN" altLang="en-US" sz="2100" b="1">
                <a:latin typeface="宋体" pitchFamily="2" charset="-122"/>
              </a:rPr>
              <a:t>（</a:t>
            </a:r>
            <a:r>
              <a:rPr lang="en-US" altLang="zh-CN" sz="2100" b="1">
                <a:latin typeface="宋体" pitchFamily="2" charset="-122"/>
              </a:rPr>
              <a:t>2</a:t>
            </a:r>
            <a:r>
              <a:rPr lang="zh-CN" altLang="en-US" sz="2100" b="1">
                <a:latin typeface="宋体" pitchFamily="2" charset="-122"/>
              </a:rPr>
              <a:t>）回报：这种回报，既包括物质方面，又包括精神方面。对我们而言，更重要的是精神方面的回报，如良好的自我感觉、获得新知识和新技能 、赢得他人的尊重和赞许等。</a:t>
            </a:r>
          </a:p>
        </p:txBody>
      </p:sp>
    </p:spTree>
    <p:extLst>
      <p:ext uri="{BB962C8B-B14F-4D97-AF65-F5344CB8AC3E}">
        <p14:creationId xmlns:p14="http://schemas.microsoft.com/office/powerpoint/2010/main" val="29500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hjjy.cn/UploadFiles/xwzx/2012/10/2012101211191434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83" y="844551"/>
            <a:ext cx="2590046" cy="169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http://img158.ph.126.net/tL8LiRl_fN-A73AnSc38LA==/1496602451172398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29" y="844551"/>
            <a:ext cx="2604205" cy="169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http://img4.eva.chengdu.cn/diary/4949/d8a6bce6310e8ee7c45687dbb178e7d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1"/>
          <a:stretch>
            <a:fillRect/>
          </a:stretch>
        </p:blipFill>
        <p:spPr bwMode="auto">
          <a:xfrm>
            <a:off x="1526509" y="2949792"/>
            <a:ext cx="3146699" cy="17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 descr="http://p1.so.qhmsg.com/bdr/_240_/t013db00652da9993f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4" y="3057804"/>
            <a:ext cx="2324696" cy="16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248150" y="1600201"/>
            <a:ext cx="53935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05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责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680350" y="2841624"/>
            <a:ext cx="70564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5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任</a:t>
            </a:r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531752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17"/>
          <p:cNvGrpSpPr>
            <a:grpSpLocks/>
          </p:cNvGrpSpPr>
          <p:nvPr/>
        </p:nvGrpSpPr>
        <p:grpSpPr bwMode="auto">
          <a:xfrm>
            <a:off x="1542492" y="728659"/>
            <a:ext cx="2015764" cy="583484"/>
            <a:chOff x="3275856" y="3759200"/>
            <a:chExt cx="2689908" cy="777890"/>
          </a:xfrm>
        </p:grpSpPr>
        <p:sp>
          <p:nvSpPr>
            <p:cNvPr id="21511" name="矩形 18"/>
            <p:cNvSpPr>
              <a:spLocks noChangeArrowheads="1"/>
            </p:cNvSpPr>
            <p:nvPr/>
          </p:nvSpPr>
          <p:spPr bwMode="auto">
            <a:xfrm>
              <a:off x="3922492" y="3983156"/>
              <a:ext cx="2043272" cy="553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b="1" dirty="0">
                  <a:latin typeface="微软雅黑" pitchFamily="34" charset="-122"/>
                  <a:ea typeface="微软雅黑" pitchFamily="34" charset="-122"/>
                </a:rPr>
                <a:t>探究与分享</a:t>
              </a:r>
            </a:p>
          </p:txBody>
        </p:sp>
        <p:pic>
          <p:nvPicPr>
            <p:cNvPr id="21512" name="Picture 9" descr="http://2c.zol-img.com.cn/product/70/382/ceqB1aXJNp9yc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759200"/>
              <a:ext cx="720080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400175" y="1060450"/>
            <a:ext cx="6372225" cy="28082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z="1350">
              <a:latin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08527" y="1374775"/>
            <a:ext cx="6155531" cy="227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sz="1875" b="1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1950" b="1">
                <a:solidFill>
                  <a:srgbClr val="0D0D0D"/>
                </a:solidFill>
                <a:latin typeface="宋体" pitchFamily="2" charset="-122"/>
              </a:rPr>
              <a:t>开学了，班上要进行班委改选，老师提倡大家自愿参加竞选，并说：“担任班委，你会有更多的机会为同学服务、参与班级管理，你的能力会得到锻炼和提高。这对每个人来说都是宝贵的人生体验。”小龙也想试试。</a:t>
            </a:r>
          </a:p>
        </p:txBody>
      </p:sp>
      <p:pic>
        <p:nvPicPr>
          <p:cNvPr id="21509" name="Picture 8" descr="http://p3.so.qhmsg.com/bdr/_240_/t017256349ccd15233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3149" r="11801" b="5501"/>
          <a:stretch>
            <a:fillRect/>
          </a:stretch>
        </p:blipFill>
        <p:spPr bwMode="auto">
          <a:xfrm>
            <a:off x="6835382" y="3867388"/>
            <a:ext cx="8286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矩形 9"/>
          <p:cNvSpPr>
            <a:spLocks noChangeArrowheads="1"/>
          </p:cNvSpPr>
          <p:nvPr/>
        </p:nvSpPr>
        <p:spPr bwMode="auto">
          <a:xfrm>
            <a:off x="1560914" y="3651870"/>
            <a:ext cx="54411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作为班级的一员你会参与班委的竞选吗？为什么？</a:t>
            </a:r>
          </a:p>
        </p:txBody>
      </p:sp>
    </p:spTree>
    <p:extLst>
      <p:ext uri="{BB962C8B-B14F-4D97-AF65-F5344CB8AC3E}">
        <p14:creationId xmlns:p14="http://schemas.microsoft.com/office/powerpoint/2010/main" val="140229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2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4" y="1972233"/>
            <a:ext cx="1349665" cy="124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531" name="组合 4"/>
          <p:cNvGrpSpPr>
            <a:grpSpLocks/>
          </p:cNvGrpSpPr>
          <p:nvPr/>
        </p:nvGrpSpPr>
        <p:grpSpPr bwMode="auto">
          <a:xfrm>
            <a:off x="2303864" y="730251"/>
            <a:ext cx="1620440" cy="796926"/>
            <a:chOff x="1547664" y="908720"/>
            <a:chExt cx="2160240" cy="792650"/>
          </a:xfrm>
        </p:grpSpPr>
        <p:sp>
          <p:nvSpPr>
            <p:cNvPr id="2" name="云形标注 1"/>
            <p:cNvSpPr/>
            <p:nvPr/>
          </p:nvSpPr>
          <p:spPr bwMode="auto">
            <a:xfrm>
              <a:off x="1547664" y="908720"/>
              <a:ext cx="2160240" cy="792650"/>
            </a:xfrm>
            <a:prstGeom prst="cloudCallout">
              <a:avLst>
                <a:gd name="adj1" fmla="val 48653"/>
                <a:gd name="adj2" fmla="val 134680"/>
              </a:avLst>
            </a:prstGeom>
            <a:solidFill>
              <a:schemeClr val="accent5"/>
            </a:solidFill>
            <a:ln w="31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540" name="矩形 3"/>
            <p:cNvSpPr>
              <a:spLocks noChangeArrowheads="1"/>
            </p:cNvSpPr>
            <p:nvPr/>
          </p:nvSpPr>
          <p:spPr bwMode="auto">
            <a:xfrm>
              <a:off x="1782498" y="1052736"/>
              <a:ext cx="1923723" cy="39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950" b="1">
                  <a:solidFill>
                    <a:srgbClr val="0D0D0D"/>
                  </a:solidFill>
                  <a:latin typeface="宋体" pitchFamily="2" charset="-122"/>
                </a:rPr>
                <a:t>同学说</a:t>
              </a:r>
              <a:r>
                <a:rPr lang="en-US" altLang="zh-CN" sz="1950" b="1">
                  <a:solidFill>
                    <a:srgbClr val="0D0D0D"/>
                  </a:solidFill>
                  <a:latin typeface="宋体" pitchFamily="2" charset="-122"/>
                </a:rPr>
                <a:t>……</a:t>
              </a:r>
              <a:endParaRPr lang="zh-CN" altLang="en-US" sz="1950" b="1">
                <a:solidFill>
                  <a:srgbClr val="0D0D0D"/>
                </a:solidFill>
                <a:latin typeface="宋体" pitchFamily="2" charset="-122"/>
              </a:endParaRPr>
            </a:p>
          </p:txBody>
        </p:sp>
      </p:grpSp>
      <p:grpSp>
        <p:nvGrpSpPr>
          <p:cNvPr id="22532" name="组合 6"/>
          <p:cNvGrpSpPr>
            <a:grpSpLocks/>
          </p:cNvGrpSpPr>
          <p:nvPr/>
        </p:nvGrpSpPr>
        <p:grpSpPr bwMode="auto">
          <a:xfrm>
            <a:off x="1482574" y="2072153"/>
            <a:ext cx="1944291" cy="1047749"/>
            <a:chOff x="1547663" y="908720"/>
            <a:chExt cx="2291649" cy="1152732"/>
          </a:xfrm>
        </p:grpSpPr>
        <p:sp>
          <p:nvSpPr>
            <p:cNvPr id="8" name="云形标注 7"/>
            <p:cNvSpPr/>
            <p:nvPr/>
          </p:nvSpPr>
          <p:spPr bwMode="auto">
            <a:xfrm>
              <a:off x="1547663" y="908720"/>
              <a:ext cx="2291649" cy="1152732"/>
            </a:xfrm>
            <a:prstGeom prst="cloudCallout">
              <a:avLst>
                <a:gd name="adj1" fmla="val 72752"/>
                <a:gd name="adj2" fmla="val 1879"/>
              </a:avLst>
            </a:prstGeom>
            <a:solidFill>
              <a:schemeClr val="accent5"/>
            </a:solidFill>
            <a:ln w="31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538" name="矩形 8"/>
            <p:cNvSpPr>
              <a:spLocks noChangeArrowheads="1"/>
            </p:cNvSpPr>
            <p:nvPr/>
          </p:nvSpPr>
          <p:spPr bwMode="auto">
            <a:xfrm>
              <a:off x="1909299" y="999293"/>
              <a:ext cx="1925405" cy="7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950" b="1">
                  <a:solidFill>
                    <a:srgbClr val="0D0D0D"/>
                  </a:solidFill>
                  <a:latin typeface="宋体" pitchFamily="2" charset="-122"/>
                </a:rPr>
                <a:t>妈妈表示反对</a:t>
              </a:r>
              <a:r>
                <a:rPr lang="en-US" altLang="zh-CN" sz="1950" b="1">
                  <a:solidFill>
                    <a:srgbClr val="0D0D0D"/>
                  </a:solidFill>
                  <a:latin typeface="宋体" pitchFamily="2" charset="-122"/>
                </a:rPr>
                <a:t>……</a:t>
              </a:r>
              <a:endParaRPr lang="zh-CN" altLang="en-US" sz="1950" b="1">
                <a:solidFill>
                  <a:srgbClr val="0D0D0D"/>
                </a:solidFill>
                <a:latin typeface="宋体" pitchFamily="2" charset="-122"/>
              </a:endParaRPr>
            </a:p>
          </p:txBody>
        </p:sp>
      </p:grpSp>
      <p:grpSp>
        <p:nvGrpSpPr>
          <p:cNvPr id="22533" name="组合 9"/>
          <p:cNvGrpSpPr>
            <a:grpSpLocks/>
          </p:cNvGrpSpPr>
          <p:nvPr/>
        </p:nvGrpSpPr>
        <p:grpSpPr bwMode="auto">
          <a:xfrm>
            <a:off x="5299472" y="1382713"/>
            <a:ext cx="1719263" cy="1214438"/>
            <a:chOff x="1547663" y="908720"/>
            <a:chExt cx="2291649" cy="1152838"/>
          </a:xfrm>
        </p:grpSpPr>
        <p:sp>
          <p:nvSpPr>
            <p:cNvPr id="11" name="云形标注 10"/>
            <p:cNvSpPr/>
            <p:nvPr/>
          </p:nvSpPr>
          <p:spPr bwMode="auto">
            <a:xfrm>
              <a:off x="1547663" y="908720"/>
              <a:ext cx="2291649" cy="1152838"/>
            </a:xfrm>
            <a:prstGeom prst="cloudCallout">
              <a:avLst>
                <a:gd name="adj1" fmla="val -71051"/>
                <a:gd name="adj2" fmla="val 99319"/>
              </a:avLst>
            </a:prstGeom>
            <a:solidFill>
              <a:schemeClr val="accent5"/>
            </a:solidFill>
            <a:ln w="31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536" name="矩形 11"/>
            <p:cNvSpPr>
              <a:spLocks noChangeArrowheads="1"/>
            </p:cNvSpPr>
            <p:nvPr/>
          </p:nvSpPr>
          <p:spPr bwMode="auto">
            <a:xfrm>
              <a:off x="1782499" y="1052736"/>
              <a:ext cx="1925405" cy="65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1950" b="1">
                  <a:solidFill>
                    <a:srgbClr val="0D0D0D"/>
                  </a:solidFill>
                  <a:latin typeface="宋体" pitchFamily="2" charset="-122"/>
                </a:rPr>
                <a:t>爸爸提醒小龙</a:t>
              </a:r>
              <a:r>
                <a:rPr lang="en-US" altLang="zh-CN" sz="1950" b="1">
                  <a:solidFill>
                    <a:srgbClr val="0D0D0D"/>
                  </a:solidFill>
                  <a:latin typeface="宋体" pitchFamily="2" charset="-122"/>
                </a:rPr>
                <a:t>……</a:t>
              </a:r>
              <a:endParaRPr lang="zh-CN" altLang="en-US" sz="1950" b="1">
                <a:solidFill>
                  <a:srgbClr val="0D0D0D"/>
                </a:solidFill>
                <a:latin typeface="宋体" pitchFamily="2" charset="-122"/>
              </a:endParaRPr>
            </a:p>
          </p:txBody>
        </p:sp>
      </p:grpSp>
      <p:sp>
        <p:nvSpPr>
          <p:cNvPr id="22534" name="矩形 12"/>
          <p:cNvSpPr>
            <a:spLocks noChangeArrowheads="1"/>
          </p:cNvSpPr>
          <p:nvPr/>
        </p:nvSpPr>
        <p:spPr bwMode="auto">
          <a:xfrm>
            <a:off x="1482574" y="3591984"/>
            <a:ext cx="6319223" cy="89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50" b="1" dirty="0">
                <a:solidFill>
                  <a:srgbClr val="0D0D0D"/>
                </a:solidFill>
                <a:latin typeface="宋体" pitchFamily="2" charset="-122"/>
              </a:rPr>
              <a:t>    听了老师、同学、妈妈、爸爸的说法，小龙陷入了沉思。</a:t>
            </a:r>
            <a:endParaRPr lang="zh-CN" altLang="en-US" sz="2250" dirty="0"/>
          </a:p>
        </p:txBody>
      </p:sp>
    </p:spTree>
    <p:extLst>
      <p:ext uri="{BB962C8B-B14F-4D97-AF65-F5344CB8AC3E}">
        <p14:creationId xmlns:p14="http://schemas.microsoft.com/office/powerpoint/2010/main" val="3041228621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439652" y="681040"/>
            <a:ext cx="6272213" cy="279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）我选择的责任是什么？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250" dirty="0">
                <a:solidFill>
                  <a:srgbClr val="000000"/>
                </a:solidFill>
                <a:latin typeface="宋体" pitchFamily="2" charset="-122"/>
              </a:rPr>
              <a:t>    </a:t>
            </a:r>
            <a:r>
              <a:rPr lang="zh-CN" altLang="en-US" sz="2250" b="1" dirty="0">
                <a:solidFill>
                  <a:srgbClr val="000000"/>
                </a:solidFill>
                <a:latin typeface="宋体" pitchFamily="2" charset="-122"/>
              </a:rPr>
              <a:t>参加班委竞选，对班集体负责，为同学服务。</a:t>
            </a:r>
            <a:endParaRPr lang="en-US" altLang="zh-CN" sz="2250" b="1" dirty="0">
              <a:solidFill>
                <a:srgbClr val="FF0000"/>
              </a:solidFill>
              <a:latin typeface="宋体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（</a:t>
            </a:r>
            <a:r>
              <a:rPr lang="en-US" altLang="zh-CN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）如果承担这个责任，我可能付出什么？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250" dirty="0">
                <a:latin typeface="宋体" pitchFamily="2" charset="-122"/>
              </a:rPr>
              <a:t>    </a:t>
            </a:r>
            <a:r>
              <a:rPr lang="zh-CN" altLang="en-US" sz="2250" b="1" dirty="0">
                <a:latin typeface="宋体" pitchFamily="2" charset="-122"/>
              </a:rPr>
              <a:t>包括时间、精力和金钱，而且还意味着可能因做得不好而受到责备，甚至受到处罚。</a:t>
            </a:r>
            <a:endParaRPr lang="zh-CN" altLang="en-US" sz="2250" b="1" dirty="0">
              <a:solidFill>
                <a:srgbClr val="FF0000"/>
              </a:solidFill>
              <a:latin typeface="宋体" pitchFamily="2" charset="-122"/>
            </a:endParaRPr>
          </a:p>
        </p:txBody>
      </p:sp>
      <p:pic>
        <p:nvPicPr>
          <p:cNvPr id="23555" name="Picture 2" descr="http://p1.so.qhmsg.com/t01e292ab1e507f69f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724276"/>
            <a:ext cx="9334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117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433992" y="681040"/>
            <a:ext cx="6324362" cy="31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ct val="50000"/>
              </a:spcBef>
            </a:pP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itchFamily="34" charset="0"/>
              </a:rPr>
              <a:t>（</a:t>
            </a:r>
            <a:r>
              <a:rPr lang="en-US" altLang="zh-CN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itchFamily="34" charset="0"/>
              </a:rPr>
              <a:t>3</a:t>
            </a: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itchFamily="34" charset="0"/>
              </a:rPr>
              <a:t>）如果承担这个责任，会对我有什么帮助？</a:t>
            </a:r>
            <a:endParaRPr lang="en-US" altLang="zh-CN" sz="2250" b="1" dirty="0">
              <a:solidFill>
                <a:srgbClr val="FF0000"/>
              </a:solidFill>
              <a:latin typeface="黑体" pitchFamily="49" charset="-122"/>
              <a:ea typeface="黑体" pitchFamily="49" charset="-122"/>
              <a:sym typeface="Arial" pitchFamily="34" charset="0"/>
            </a:endParaRPr>
          </a:p>
          <a:p>
            <a:pPr eaLnBrk="1" hangingPunct="1">
              <a:lnSpc>
                <a:spcPct val="160000"/>
              </a:lnSpc>
              <a:spcBef>
                <a:spcPct val="50000"/>
              </a:spcBef>
            </a:pPr>
            <a:r>
              <a:rPr lang="zh-CN" altLang="en-US" sz="2100" dirty="0">
                <a:latin typeface="Times New Roman" pitchFamily="18" charset="0"/>
              </a:rPr>
              <a:t>        </a:t>
            </a:r>
            <a:r>
              <a:rPr lang="zh-CN" altLang="en-US" sz="2250" b="1" dirty="0">
                <a:latin typeface="宋体" pitchFamily="2" charset="-122"/>
              </a:rPr>
              <a:t>更重要的是无形的财富，如良好的自我感觉（自尊自信等）、他人的赞许或肯定、获得新的知识或能力等。</a:t>
            </a:r>
            <a:endParaRPr lang="en-US" altLang="zh-CN" sz="2250" b="1" dirty="0">
              <a:latin typeface="宋体" pitchFamily="2" charset="-122"/>
            </a:endParaRPr>
          </a:p>
          <a:p>
            <a:pPr eaLnBrk="1" hangingPunct="1">
              <a:lnSpc>
                <a:spcPct val="160000"/>
              </a:lnSpc>
              <a:spcBef>
                <a:spcPct val="50000"/>
              </a:spcBef>
            </a:pP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itchFamily="34" charset="0"/>
              </a:rPr>
              <a:t>（</a:t>
            </a:r>
            <a:r>
              <a:rPr lang="en-US" altLang="zh-CN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itchFamily="34" charset="0"/>
              </a:rPr>
              <a:t>4</a:t>
            </a:r>
            <a:r>
              <a:rPr lang="zh-CN" altLang="en-US" sz="225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Arial" pitchFamily="34" charset="0"/>
              </a:rPr>
              <a:t>）有没有哪种选择不需要付出代价？</a:t>
            </a:r>
            <a:endParaRPr lang="en-US" altLang="zh-CN" sz="2250" b="1" dirty="0">
              <a:solidFill>
                <a:srgbClr val="FF0000"/>
              </a:solidFill>
              <a:latin typeface="黑体" pitchFamily="49" charset="-122"/>
              <a:ea typeface="黑体" pitchFamily="49" charset="-122"/>
              <a:sym typeface="Arial" pitchFamily="34" charset="0"/>
            </a:endParaRPr>
          </a:p>
        </p:txBody>
      </p:sp>
      <p:pic>
        <p:nvPicPr>
          <p:cNvPr id="24579" name="Picture 2" descr="http://img.sucai.redocn.com/attachments/images/201107/20110701/Redocn_201107010825595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4"/>
          <a:stretch>
            <a:fillRect/>
          </a:stretch>
        </p:blipFill>
        <p:spPr bwMode="auto">
          <a:xfrm>
            <a:off x="6407948" y="3706813"/>
            <a:ext cx="144184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矩形 4"/>
          <p:cNvSpPr>
            <a:spLocks noChangeArrowheads="1"/>
          </p:cNvSpPr>
          <p:nvPr/>
        </p:nvSpPr>
        <p:spPr bwMode="auto">
          <a:xfrm>
            <a:off x="2951564" y="3813175"/>
            <a:ext cx="910827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250" b="1">
                <a:latin typeface="宋体" pitchFamily="2" charset="-122"/>
              </a:rPr>
              <a:t>没 有</a:t>
            </a:r>
          </a:p>
        </p:txBody>
      </p:sp>
    </p:spTree>
    <p:extLst>
      <p:ext uri="{BB962C8B-B14F-4D97-AF65-F5344CB8AC3E}">
        <p14:creationId xmlns:p14="http://schemas.microsoft.com/office/powerpoint/2010/main" val="31402896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3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46627" y="950916"/>
            <a:ext cx="6373415" cy="52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900"/>
              </a:spcBef>
            </a:pPr>
            <a:r>
              <a:rPr lang="zh-CN" altLang="en-US" sz="2400" b="1">
                <a:solidFill>
                  <a:srgbClr val="0000FF"/>
                </a:solidFill>
                <a:latin typeface="Times New Roman" pitchFamily="18" charset="0"/>
                <a:ea typeface="楷体_GB2312" charset="-122"/>
              </a:rPr>
              <a:t>让我们帮小柯对他面临的几项选择进行评析。  </a:t>
            </a:r>
            <a:endParaRPr lang="en-US" altLang="zh-CN" sz="2400" b="1">
              <a:solidFill>
                <a:srgbClr val="0000FF"/>
              </a:solidFill>
              <a:latin typeface="Times New Roman" pitchFamily="18" charset="0"/>
              <a:ea typeface="楷体_GB2312" charset="-122"/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059906" y="1870076"/>
            <a:ext cx="3024188" cy="17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9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楷体_GB2312" charset="-122"/>
              </a:rPr>
              <a:t>★</a:t>
            </a:r>
            <a:r>
              <a:rPr lang="zh-CN" altLang="en-US" sz="2400" b="1">
                <a:latin typeface="Times New Roman" pitchFamily="18" charset="0"/>
                <a:ea typeface="楷体_GB2312" charset="-122"/>
              </a:rPr>
              <a:t>可能的结果是什么？</a:t>
            </a:r>
            <a:endParaRPr lang="en-US" altLang="zh-CN" sz="2400" b="1">
              <a:latin typeface="Times New Roman" pitchFamily="18" charset="0"/>
              <a:ea typeface="楷体_GB2312" charset="-122"/>
            </a:endParaRPr>
          </a:p>
          <a:p>
            <a:pPr eaLnBrk="1" hangingPunct="1">
              <a:lnSpc>
                <a:spcPct val="130000"/>
              </a:lnSpc>
              <a:spcBef>
                <a:spcPts val="9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楷体_GB2312" charset="-122"/>
              </a:rPr>
              <a:t>★</a:t>
            </a:r>
            <a:r>
              <a:rPr lang="zh-CN" altLang="en-US" sz="2400" b="1">
                <a:latin typeface="Times New Roman" pitchFamily="18" charset="0"/>
                <a:ea typeface="楷体_GB2312" charset="-122"/>
              </a:rPr>
              <a:t>可能的代价是什么？</a:t>
            </a:r>
            <a:endParaRPr lang="en-US" altLang="zh-CN" sz="2400" b="1">
              <a:latin typeface="Times New Roman" pitchFamily="18" charset="0"/>
              <a:ea typeface="楷体_GB2312" charset="-122"/>
            </a:endParaRPr>
          </a:p>
          <a:p>
            <a:pPr eaLnBrk="1" hangingPunct="1">
              <a:lnSpc>
                <a:spcPct val="130000"/>
              </a:lnSpc>
              <a:spcBef>
                <a:spcPts val="900"/>
              </a:spcBef>
            </a:pP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楷体_GB2312" charset="-122"/>
              </a:rPr>
              <a:t>★</a:t>
            </a:r>
            <a:r>
              <a:rPr lang="zh-CN" altLang="en-US" sz="2400" b="1">
                <a:latin typeface="Times New Roman" pitchFamily="18" charset="0"/>
                <a:ea typeface="楷体_GB2312" charset="-122"/>
              </a:rPr>
              <a:t>可能的回报是什么？</a:t>
            </a:r>
            <a:endParaRPr lang="en-US" altLang="zh-CN" sz="2400" b="1">
              <a:latin typeface="Times New Roman" pitchFamily="18" charset="0"/>
              <a:ea typeface="楷体_GB2312" charset="-122"/>
            </a:endParaRPr>
          </a:p>
        </p:txBody>
      </p:sp>
      <p:pic>
        <p:nvPicPr>
          <p:cNvPr id="25604" name="图片 1" descr="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19" y="3706815"/>
            <a:ext cx="80486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572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3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357313" y="735015"/>
          <a:ext cx="6429375" cy="366712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74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4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642">
                <a:tc gridSpan="2">
                  <a:txBody>
                    <a:bodyPr/>
                    <a:lstStyle/>
                    <a:p>
                      <a:r>
                        <a:rPr lang="zh-CN" altLang="en-US" sz="2100" dirty="0"/>
                        <a:t>第一种选择 ：让父母为自己做决定</a:t>
                      </a:r>
                      <a:endParaRPr lang="zh-CN" altLang="en-US" sz="21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79" marR="68579" marT="34281" marB="34281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91">
                <a:tc>
                  <a:txBody>
                    <a:bodyPr/>
                    <a:lstStyle/>
                    <a:p>
                      <a:r>
                        <a:rPr lang="zh-CN" altLang="en-US" sz="2100" kern="1200" dirty="0"/>
                        <a:t>结 果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281" marB="34281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79" marR="68579" marT="34281" marB="3428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91">
                <a:tc>
                  <a:txBody>
                    <a:bodyPr/>
                    <a:lstStyle/>
                    <a:p>
                      <a:r>
                        <a:rPr lang="zh-CN" altLang="en-US" sz="2100" kern="1200" dirty="0"/>
                        <a:t>代 价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281" marB="34281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281" marB="3428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91">
                <a:tc>
                  <a:txBody>
                    <a:bodyPr/>
                    <a:lstStyle/>
                    <a:p>
                      <a:r>
                        <a:rPr lang="zh-CN" altLang="en-US" sz="2100" kern="1200" dirty="0"/>
                        <a:t>回 报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281" marB="34281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281" marB="3428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937">
                <a:tc gridSpan="2"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第二种选择 ：听同伴的意见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281" marB="34281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91">
                <a:tc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结 果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281" marB="34281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281" marB="3428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3088">
                <a:tc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代 价</a:t>
                      </a:r>
                      <a:endParaRPr lang="en-US" altLang="zh-CN" sz="2100" kern="1200" dirty="0"/>
                    </a:p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lang="zh-CN" altLang="en-US" sz="18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79" marR="68579" marT="34281" marB="34281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281" marB="3428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691">
                <a:tc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回报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281" marB="34281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79" marR="68579" marT="34281" marB="3428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038604" y="1271588"/>
            <a:ext cx="31646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itchFamily="2" charset="-122"/>
              </a:rPr>
              <a:t>有可能参加或者放弃竞选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031460" y="1655764"/>
            <a:ext cx="289374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itchFamily="2" charset="-122"/>
              </a:rPr>
              <a:t>失去自己做决定的机会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031457" y="2044700"/>
            <a:ext cx="370646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itchFamily="2" charset="-122"/>
              </a:rPr>
              <a:t>避免了因难以选择带来的困扰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038601" y="2957513"/>
            <a:ext cx="18101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itchFamily="2" charset="-122"/>
              </a:rPr>
              <a:t>可能当选班委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038600" y="3306766"/>
            <a:ext cx="37195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itchFamily="2" charset="-122"/>
              </a:rPr>
              <a:t>以丧失原则为代价来满足朋友的要求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4038601" y="4011614"/>
            <a:ext cx="34355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itchFamily="2" charset="-122"/>
              </a:rPr>
              <a:t>减轻竞选的压力，轻松获胜</a:t>
            </a:r>
          </a:p>
        </p:txBody>
      </p:sp>
    </p:spTree>
    <p:extLst>
      <p:ext uri="{BB962C8B-B14F-4D97-AF65-F5344CB8AC3E}">
        <p14:creationId xmlns:p14="http://schemas.microsoft.com/office/powerpoint/2010/main" val="741108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4" y="2517746"/>
            <a:ext cx="6318702" cy="870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9439" y="789553"/>
            <a:ext cx="6184166" cy="15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3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第三单元</a:t>
            </a:r>
            <a:r>
              <a:rPr lang="en-US" altLang="zh-CN" sz="33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en-US" sz="3300" b="1" dirty="0">
                <a:solidFill>
                  <a:srgbClr val="F60A75"/>
                </a:solidFill>
                <a:latin typeface="Times New Roman" pitchFamily="18" charset="0"/>
                <a:cs typeface="Times New Roman" pitchFamily="18" charset="0"/>
              </a:rPr>
              <a:t>第六课　责任与角色同在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77" y="996136"/>
            <a:ext cx="715520" cy="603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9588" y="2687480"/>
            <a:ext cx="59127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>
                <a:latin typeface="Times New Roman" pitchFamily="18" charset="0"/>
                <a:cs typeface="Times New Roman" pitchFamily="18" charset="0"/>
              </a:rPr>
              <a:t>第一课时   我对谁负责　谁对我负责</a:t>
            </a:r>
          </a:p>
        </p:txBody>
      </p:sp>
    </p:spTree>
    <p:extLst>
      <p:ext uri="{BB962C8B-B14F-4D97-AF65-F5344CB8AC3E}">
        <p14:creationId xmlns:p14="http://schemas.microsoft.com/office/powerpoint/2010/main" val="1242962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357313" y="788991"/>
          <a:ext cx="6429375" cy="33940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74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4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019">
                <a:tc gridSpan="2">
                  <a:txBody>
                    <a:bodyPr/>
                    <a:lstStyle/>
                    <a:p>
                      <a:r>
                        <a:rPr lang="zh-CN" altLang="en-US" sz="2100" kern="1200" dirty="0"/>
                        <a:t>第三种选择 ：精心准备，全力一搏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r>
                        <a:rPr lang="zh-CN" altLang="en-US" sz="2100" kern="1200" dirty="0"/>
                        <a:t>结 果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305" marB="34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r>
                        <a:rPr lang="zh-CN" altLang="en-US" sz="2100" kern="1200" dirty="0"/>
                        <a:t>代 价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305" marB="34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r>
                        <a:rPr lang="zh-CN" altLang="en-US" sz="2100" kern="1200" dirty="0"/>
                        <a:t>回 报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305" marB="343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306">
                <a:tc gridSpan="2"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第四种选择 ：顺其自然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结 果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305" marB="3430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代 价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>
                  <a:txBody>
                    <a:bodyPr/>
                    <a:lstStyle/>
                    <a:p>
                      <a:endParaRPr lang="zh-CN" altLang="en-US" sz="1400"/>
                    </a:p>
                  </a:txBody>
                  <a:tcPr marL="68579" marR="68579" marT="34305" marB="3430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792">
                <a:tc>
                  <a:txBody>
                    <a:bodyPr/>
                    <a:lstStyle/>
                    <a:p>
                      <a:pPr marL="0" marR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zh-CN" altLang="en-US" sz="2100" kern="1200" dirty="0"/>
                        <a:t>回报</a:t>
                      </a:r>
                      <a:endParaRPr lang="zh-CN" altLang="en-US" sz="2100" b="1" kern="1200" dirty="0">
                        <a:solidFill>
                          <a:srgbClr val="0000FF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68579" marR="68579" marT="34305" marB="34305"/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79" marR="68579" marT="34305" marB="3430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4139807" y="1317626"/>
            <a:ext cx="23519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</a:rPr>
              <a:t>可能当选或被淘汰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140995" y="1714501"/>
            <a:ext cx="208101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</a:rPr>
              <a:t>承担竞选的压力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139807" y="2098676"/>
            <a:ext cx="23519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</a:rPr>
              <a:t>在竞选中得到锻炼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170764" y="3017839"/>
            <a:ext cx="12682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</a:rPr>
              <a:t>难以当选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167189" y="3406775"/>
            <a:ext cx="31646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</a:rPr>
              <a:t>失去一次锻炼自己的机会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4167189" y="3794125"/>
            <a:ext cx="31646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</a:rPr>
              <a:t>有更多的时间和精力学习</a:t>
            </a:r>
          </a:p>
        </p:txBody>
      </p:sp>
    </p:spTree>
    <p:extLst>
      <p:ext uri="{BB962C8B-B14F-4D97-AF65-F5344CB8AC3E}">
        <p14:creationId xmlns:p14="http://schemas.microsoft.com/office/powerpoint/2010/main" val="508246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338267" y="3219452"/>
            <a:ext cx="6474619" cy="12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100" b="1">
                <a:latin typeface="宋体" pitchFamily="2" charset="-122"/>
              </a:rPr>
              <a:t>我们既然选择了自立自强的人生，就应该有这样的勇气和信念，凭借自己的经验和智慧，对承担责任的代价和回报进行正确评估，做出最合理的选择。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859" y="489755"/>
            <a:ext cx="4195796" cy="2568048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275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480599" y="1157176"/>
            <a:ext cx="6056001" cy="120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1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学会选择责任：</a:t>
            </a:r>
            <a:endParaRPr lang="en-US" altLang="zh-CN" sz="21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1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1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履行责任时，往往会出现冲突。在相互冲突的责任之间进行选择时，应着重考虑以下因素。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459716" y="2373720"/>
          <a:ext cx="6194412" cy="240745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3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5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紧迫性</a:t>
                      </a: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74" marB="3427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74" marB="3427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相对重要性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74" marB="3427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74" marB="3427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时间要求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74" marB="3427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74" marB="3427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可用资源</a:t>
                      </a: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74" marB="3427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74" marB="3427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9716" name="组合 17"/>
          <p:cNvGrpSpPr>
            <a:grpSpLocks/>
          </p:cNvGrpSpPr>
          <p:nvPr/>
        </p:nvGrpSpPr>
        <p:grpSpPr bwMode="auto">
          <a:xfrm>
            <a:off x="1625902" y="586394"/>
            <a:ext cx="1347322" cy="578047"/>
            <a:chOff x="3275856" y="3759200"/>
            <a:chExt cx="1796920" cy="795595"/>
          </a:xfrm>
        </p:grpSpPr>
        <p:sp>
          <p:nvSpPr>
            <p:cNvPr id="19477" name="矩形 18"/>
            <p:cNvSpPr>
              <a:spLocks noChangeArrowheads="1"/>
            </p:cNvSpPr>
            <p:nvPr/>
          </p:nvSpPr>
          <p:spPr bwMode="auto">
            <a:xfrm>
              <a:off x="3922146" y="3982924"/>
              <a:ext cx="1150630" cy="571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100" b="1" dirty="0">
                  <a:latin typeface="+mn-ea"/>
                </a:rPr>
                <a:t>拓 展</a:t>
              </a:r>
            </a:p>
          </p:txBody>
        </p:sp>
        <p:pic>
          <p:nvPicPr>
            <p:cNvPr id="29722" name="Picture 9" descr="http://2c.zol-img.com.cn/product/70/382/ceqB1aXJNp9yc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759200"/>
              <a:ext cx="720080" cy="72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53" name="矩形 2"/>
          <p:cNvSpPr>
            <a:spLocks noChangeArrowheads="1"/>
          </p:cNvSpPr>
          <p:nvPr/>
        </p:nvSpPr>
        <p:spPr bwMode="auto">
          <a:xfrm>
            <a:off x="2949608" y="2392770"/>
            <a:ext cx="2536272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025" b="1" dirty="0">
                <a:solidFill>
                  <a:srgbClr val="000000"/>
                </a:solidFill>
                <a:latin typeface="宋体" pitchFamily="2" charset="-122"/>
              </a:rPr>
              <a:t>确定哪个责任更紧迫</a:t>
            </a:r>
          </a:p>
        </p:txBody>
      </p:sp>
      <p:sp>
        <p:nvSpPr>
          <p:cNvPr id="18454" name="矩形 4"/>
          <p:cNvSpPr>
            <a:spLocks noChangeArrowheads="1"/>
          </p:cNvSpPr>
          <p:nvPr/>
        </p:nvSpPr>
        <p:spPr bwMode="auto">
          <a:xfrm>
            <a:off x="2949609" y="3004194"/>
            <a:ext cx="4646728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25" b="1" dirty="0">
                <a:solidFill>
                  <a:srgbClr val="000000"/>
                </a:solidFill>
                <a:latin typeface="宋体" pitchFamily="2" charset="-122"/>
              </a:rPr>
              <a:t>即某一个责任相对于其他责任更为重要</a:t>
            </a:r>
          </a:p>
        </p:txBody>
      </p:sp>
      <p:sp>
        <p:nvSpPr>
          <p:cNvPr id="18455" name="矩形 6"/>
          <p:cNvSpPr>
            <a:spLocks noChangeArrowheads="1"/>
          </p:cNvSpPr>
          <p:nvPr/>
        </p:nvSpPr>
        <p:spPr bwMode="auto">
          <a:xfrm>
            <a:off x="2951563" y="3597864"/>
            <a:ext cx="3058851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025" b="1" dirty="0">
                <a:solidFill>
                  <a:srgbClr val="000000"/>
                </a:solidFill>
                <a:latin typeface="宋体" pitchFamily="2" charset="-122"/>
              </a:rPr>
              <a:t>需要考虑履行责任的时间</a:t>
            </a:r>
          </a:p>
        </p:txBody>
      </p:sp>
      <p:sp>
        <p:nvSpPr>
          <p:cNvPr id="18456" name="矩形 12"/>
          <p:cNvSpPr>
            <a:spLocks noChangeArrowheads="1"/>
          </p:cNvSpPr>
          <p:nvPr/>
        </p:nvSpPr>
        <p:spPr bwMode="auto">
          <a:xfrm>
            <a:off x="2951560" y="3991869"/>
            <a:ext cx="4644776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25" b="1" dirty="0">
                <a:solidFill>
                  <a:srgbClr val="000000"/>
                </a:solidFill>
                <a:latin typeface="宋体" pitchFamily="2" charset="-122"/>
              </a:rPr>
              <a:t>履行责任需要一定的资源，如资金、设备、体力或特殊的技能等</a:t>
            </a:r>
          </a:p>
        </p:txBody>
      </p:sp>
    </p:spTree>
    <p:extLst>
      <p:ext uri="{BB962C8B-B14F-4D97-AF65-F5344CB8AC3E}">
        <p14:creationId xmlns:p14="http://schemas.microsoft.com/office/powerpoint/2010/main" val="8015222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/>
      <p:bldP spid="18454" grpId="0"/>
      <p:bldP spid="18455" grpId="0"/>
      <p:bldP spid="184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13"/>
          <p:cNvGrpSpPr>
            <a:grpSpLocks/>
          </p:cNvGrpSpPr>
          <p:nvPr/>
        </p:nvGrpSpPr>
        <p:grpSpPr bwMode="auto">
          <a:xfrm>
            <a:off x="1871667" y="747211"/>
            <a:ext cx="3021806" cy="541339"/>
            <a:chOff x="2635896" y="3098998"/>
            <a:chExt cx="4030295" cy="720452"/>
          </a:xfrm>
        </p:grpSpPr>
        <p:sp>
          <p:nvSpPr>
            <p:cNvPr id="4" name="文本框 6154"/>
            <p:cNvSpPr txBox="1">
              <a:spLocks noChangeArrowheads="1"/>
            </p:cNvSpPr>
            <p:nvPr/>
          </p:nvSpPr>
          <p:spPr bwMode="auto">
            <a:xfrm>
              <a:off x="3209158" y="3179283"/>
              <a:ext cx="3457033" cy="61441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400" b="1" dirty="0">
                  <a:solidFill>
                    <a:srgbClr val="FF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我承担 我无悔</a:t>
              </a:r>
            </a:p>
          </p:txBody>
        </p:sp>
        <p:grpSp>
          <p:nvGrpSpPr>
            <p:cNvPr id="30727" name="组合 9"/>
            <p:cNvGrpSpPr>
              <a:grpSpLocks/>
            </p:cNvGrpSpPr>
            <p:nvPr/>
          </p:nvGrpSpPr>
          <p:grpSpPr bwMode="auto">
            <a:xfrm>
              <a:off x="2635896" y="3098998"/>
              <a:ext cx="719356" cy="720452"/>
              <a:chOff x="971600" y="2457560"/>
              <a:chExt cx="719356" cy="720452"/>
            </a:xfrm>
          </p:grpSpPr>
          <p:sp>
            <p:nvSpPr>
              <p:cNvPr id="6" name="椭圆 5"/>
              <p:cNvSpPr/>
              <p:nvPr/>
            </p:nvSpPr>
            <p:spPr bwMode="auto">
              <a:xfrm>
                <a:off x="971600" y="2457560"/>
                <a:ext cx="719356" cy="720452"/>
              </a:xfrm>
              <a:prstGeom prst="ellipse">
                <a:avLst/>
              </a:prstGeom>
              <a:solidFill>
                <a:schemeClr val="accent1">
                  <a:lumMod val="90000"/>
                </a:schemeClr>
              </a:solidFill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sx="104000" sy="104000" algn="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zh-CN" altLang="en-US" sz="1350"/>
              </a:p>
            </p:txBody>
          </p:sp>
          <p:sp>
            <p:nvSpPr>
              <p:cNvPr id="30729" name="矩形 15"/>
              <p:cNvSpPr>
                <a:spLocks noChangeArrowheads="1"/>
              </p:cNvSpPr>
              <p:nvPr/>
            </p:nvSpPr>
            <p:spPr bwMode="auto">
              <a:xfrm>
                <a:off x="1109724" y="2521965"/>
                <a:ext cx="498577" cy="614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2400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30723" name="矩形 1"/>
          <p:cNvSpPr>
            <a:spLocks noChangeArrowheads="1"/>
          </p:cNvSpPr>
          <p:nvPr/>
        </p:nvSpPr>
        <p:spPr bwMode="auto">
          <a:xfrm>
            <a:off x="1385888" y="1411291"/>
            <a:ext cx="51347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</a:rPr>
              <a:t>一、如何对待生活中不可推卸的责任</a:t>
            </a:r>
            <a:endParaRPr lang="zh-CN" altLang="zh-CN" sz="2400" b="1">
              <a:solidFill>
                <a:srgbClr val="FF0000"/>
              </a:solidFill>
              <a:latin typeface="宋体" pitchFamily="2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41851" y="2022475"/>
            <a:ext cx="6316265" cy="182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250" b="1">
                <a:latin typeface="宋体" pitchFamily="2" charset="-122"/>
              </a:rPr>
              <a:t>1.</a:t>
            </a:r>
            <a:r>
              <a:rPr lang="zh-CN" altLang="en-US" sz="2250" b="1">
                <a:latin typeface="宋体" pitchFamily="2" charset="-122"/>
              </a:rPr>
              <a:t>我们虽然无法改变自己在工作和生活中的位置，但可以改变我们对待自己应该做的事情的态度。</a:t>
            </a:r>
          </a:p>
          <a:p>
            <a:pPr>
              <a:lnSpc>
                <a:spcPct val="130000"/>
              </a:lnSpc>
            </a:pPr>
            <a:r>
              <a:rPr lang="en-US" altLang="zh-CN" sz="2250" b="1">
                <a:latin typeface="宋体" pitchFamily="2" charset="-122"/>
              </a:rPr>
              <a:t>2.</a:t>
            </a:r>
            <a:r>
              <a:rPr lang="zh-CN" altLang="en-US" sz="2250" b="1">
                <a:latin typeface="宋体" pitchFamily="2" charset="-122"/>
              </a:rPr>
              <a:t>只要我们把它们当作一种不可推卸的责任担在肩头，全身心地投入，同样能够把事情做得出色。</a:t>
            </a:r>
          </a:p>
        </p:txBody>
      </p:sp>
      <p:pic>
        <p:nvPicPr>
          <p:cNvPr id="30725" name="Picture 2" descr="http://www.tobaccochina.com/uploadfiles/pic/20131205142312123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2" t="18542" r="21902" b="14537"/>
          <a:stretch>
            <a:fillRect/>
          </a:stretch>
        </p:blipFill>
        <p:spPr bwMode="auto">
          <a:xfrm>
            <a:off x="6786563" y="885825"/>
            <a:ext cx="762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/>
          <p:cNvSpPr>
            <a:spLocks noChangeArrowheads="1"/>
          </p:cNvSpPr>
          <p:nvPr/>
        </p:nvSpPr>
        <p:spPr bwMode="auto">
          <a:xfrm>
            <a:off x="1563294" y="842967"/>
            <a:ext cx="3278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</a:rPr>
              <a:t>二、如何做负责任的人</a:t>
            </a:r>
            <a:endParaRPr lang="zh-CN" altLang="zh-CN" sz="2400" b="1">
              <a:solidFill>
                <a:srgbClr val="FF0000"/>
              </a:solidFill>
              <a:latin typeface="宋体" pitchFamily="2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547817" y="1757366"/>
            <a:ext cx="4583906" cy="156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50" b="1">
                <a:latin typeface="宋体" pitchFamily="2" charset="-122"/>
              </a:rPr>
              <a:t>无论何时何地，我们都应该努力提升自身素质，增强履行责任的能力 ，勇于承担责任。</a:t>
            </a:r>
          </a:p>
        </p:txBody>
      </p:sp>
      <p:pic>
        <p:nvPicPr>
          <p:cNvPr id="31748" name="Picture 2" descr="http://p2.so.qhimgs1.com/bdr/_240_/t012bffcad853b9ebd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5F6"/>
              </a:clrFrom>
              <a:clrTo>
                <a:srgbClr val="F7F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466723"/>
            <a:ext cx="185856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68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组合 1"/>
          <p:cNvGrpSpPr>
            <a:grpSpLocks/>
          </p:cNvGrpSpPr>
          <p:nvPr/>
        </p:nvGrpSpPr>
        <p:grpSpPr bwMode="auto">
          <a:xfrm>
            <a:off x="1601670" y="765604"/>
            <a:ext cx="1491853" cy="415667"/>
            <a:chOff x="405" y="428"/>
            <a:chExt cx="3133" cy="872"/>
          </a:xfrm>
        </p:grpSpPr>
        <p:pic>
          <p:nvPicPr>
            <p:cNvPr id="32772" name="图片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428"/>
              <a:ext cx="3133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3" name="文本框 2"/>
            <p:cNvSpPr txBox="1">
              <a:spLocks noChangeArrowheads="1"/>
            </p:cNvSpPr>
            <p:nvPr/>
          </p:nvSpPr>
          <p:spPr bwMode="auto">
            <a:xfrm>
              <a:off x="405" y="428"/>
              <a:ext cx="270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>
                  <a:solidFill>
                    <a:srgbClr val="0070C0"/>
                  </a:solidFill>
                  <a:latin typeface="黑体" pitchFamily="49" charset="-122"/>
                  <a:ea typeface="黑体" pitchFamily="49" charset="-122"/>
                </a:rPr>
                <a:t>课堂小结</a:t>
              </a:r>
            </a:p>
          </p:txBody>
        </p:sp>
      </p:grpSp>
      <p:pic>
        <p:nvPicPr>
          <p:cNvPr id="32771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168400"/>
            <a:ext cx="57340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750219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6A53183-AB7A-4BA6-BF86-2839332BFAA6}"/>
              </a:ext>
            </a:extLst>
          </p:cNvPr>
          <p:cNvSpPr/>
          <p:nvPr/>
        </p:nvSpPr>
        <p:spPr>
          <a:xfrm>
            <a:off x="0" y="4911"/>
            <a:ext cx="9144000" cy="513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5031" r="61731"/>
          <a:stretch/>
        </p:blipFill>
        <p:spPr>
          <a:xfrm flipH="1">
            <a:off x="5583218" y="685699"/>
            <a:ext cx="3560781" cy="45223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9634"/>
            <a:ext cx="9144000" cy="1474884"/>
          </a:xfrm>
          <a:prstGeom prst="rect">
            <a:avLst/>
          </a:prstGeom>
        </p:spPr>
      </p:pic>
      <p:sp>
        <p:nvSpPr>
          <p:cNvPr id="2" name="五边形 1"/>
          <p:cNvSpPr/>
          <p:nvPr/>
        </p:nvSpPr>
        <p:spPr>
          <a:xfrm>
            <a:off x="0" y="805591"/>
            <a:ext cx="6391276" cy="1581150"/>
          </a:xfrm>
          <a:prstGeom prst="homePlate">
            <a:avLst>
              <a:gd name="adj" fmla="val 36747"/>
            </a:avLst>
          </a:prstGeom>
          <a:solidFill>
            <a:srgbClr val="E7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同步教案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双击打开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2" y="384966"/>
            <a:ext cx="1346149" cy="1111718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5A560E6A-AEDD-48BF-90C2-E9329885DB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342319"/>
              </p:ext>
            </p:extLst>
          </p:nvPr>
        </p:nvGraphicFramePr>
        <p:xfrm>
          <a:off x="4015649" y="2495938"/>
          <a:ext cx="2164814" cy="196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showAsIcon="1" r:id="rId8" imgW="914400" imgH="828720" progId="Acrobat.Document.DC">
                  <p:embed/>
                </p:oleObj>
              </mc:Choice>
              <mc:Fallback>
                <p:oleObj name="Acrobat Document" showAsIcon="1" r:id="rId8" imgW="914400" imgH="828720" progId="Acrobat.Document.DC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5A560E6A-AEDD-48BF-90C2-E9329885DB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15649" y="2495938"/>
                        <a:ext cx="2164814" cy="196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6A53183-AB7A-4BA6-BF86-2839332BFAA6}"/>
              </a:ext>
            </a:extLst>
          </p:cNvPr>
          <p:cNvSpPr/>
          <p:nvPr/>
        </p:nvSpPr>
        <p:spPr>
          <a:xfrm>
            <a:off x="0" y="4911"/>
            <a:ext cx="9144000" cy="513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5031" r="61731"/>
          <a:stretch/>
        </p:blipFill>
        <p:spPr>
          <a:xfrm flipH="1">
            <a:off x="5583218" y="685699"/>
            <a:ext cx="3560781" cy="45223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9634"/>
            <a:ext cx="9144000" cy="1474884"/>
          </a:xfrm>
          <a:prstGeom prst="rect">
            <a:avLst/>
          </a:prstGeom>
        </p:spPr>
      </p:pic>
      <p:sp>
        <p:nvSpPr>
          <p:cNvPr id="2" name="五边形 1"/>
          <p:cNvSpPr/>
          <p:nvPr/>
        </p:nvSpPr>
        <p:spPr>
          <a:xfrm>
            <a:off x="0" y="805591"/>
            <a:ext cx="6391276" cy="1581150"/>
          </a:xfrm>
          <a:prstGeom prst="homePlate">
            <a:avLst>
              <a:gd name="adj" fmla="val 36747"/>
            </a:avLst>
          </a:prstGeom>
          <a:solidFill>
            <a:srgbClr val="E7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同步学案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双击打开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2" y="384966"/>
            <a:ext cx="1346149" cy="1111718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F9D2D1E8-3DCA-4F44-BD5A-BA54B18F5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073583"/>
              </p:ext>
            </p:extLst>
          </p:nvPr>
        </p:nvGraphicFramePr>
        <p:xfrm>
          <a:off x="4324119" y="2548665"/>
          <a:ext cx="1744717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showAsIcon="1" r:id="rId8" imgW="914400" imgH="828720" progId="Acrobat.Document.DC">
                  <p:embed/>
                </p:oleObj>
              </mc:Choice>
              <mc:Fallback>
                <p:oleObj name="Acrobat Document" showAsIcon="1" r:id="rId8" imgW="914400" imgH="828720" progId="Acrobat.Document.DC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F9D2D1E8-3DCA-4F44-BD5A-BA54B18F54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24119" y="2548665"/>
                        <a:ext cx="1744717" cy="158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3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6A53183-AB7A-4BA6-BF86-2839332BFAA6}"/>
              </a:ext>
            </a:extLst>
          </p:cNvPr>
          <p:cNvSpPr/>
          <p:nvPr/>
        </p:nvSpPr>
        <p:spPr>
          <a:xfrm>
            <a:off x="0" y="4911"/>
            <a:ext cx="9144000" cy="513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5031" r="61731"/>
          <a:stretch/>
        </p:blipFill>
        <p:spPr>
          <a:xfrm flipH="1">
            <a:off x="5583218" y="685699"/>
            <a:ext cx="3560781" cy="45223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79634"/>
            <a:ext cx="9144000" cy="1474884"/>
          </a:xfrm>
          <a:prstGeom prst="rect">
            <a:avLst/>
          </a:prstGeom>
        </p:spPr>
      </p:pic>
      <p:sp>
        <p:nvSpPr>
          <p:cNvPr id="2" name="五边形 1"/>
          <p:cNvSpPr/>
          <p:nvPr/>
        </p:nvSpPr>
        <p:spPr>
          <a:xfrm>
            <a:off x="0" y="805591"/>
            <a:ext cx="6391276" cy="1581150"/>
          </a:xfrm>
          <a:prstGeom prst="homePlate">
            <a:avLst>
              <a:gd name="adj" fmla="val 36747"/>
            </a:avLst>
          </a:prstGeom>
          <a:solidFill>
            <a:srgbClr val="E72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同步练习 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双击打开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2" y="384966"/>
            <a:ext cx="1346149" cy="1111718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FD89A2F9-5901-4540-958B-B793B5B8DA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919979"/>
              </p:ext>
            </p:extLst>
          </p:nvPr>
        </p:nvGraphicFramePr>
        <p:xfrm>
          <a:off x="4103782" y="2444368"/>
          <a:ext cx="1922823" cy="174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showAsIcon="1" r:id="rId8" imgW="914400" imgH="828720" progId="Acrobat.Document.DC">
                  <p:embed/>
                </p:oleObj>
              </mc:Choice>
              <mc:Fallback>
                <p:oleObj name="Acrobat Document" showAsIcon="1" r:id="rId8" imgW="914400" imgH="828720" progId="Acrobat.Document.DC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FD89A2F9-5901-4540-958B-B793B5B8DA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03782" y="2444368"/>
                        <a:ext cx="1922823" cy="1742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4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3C2B48-CDAC-4BF1-90CA-A006A3019F41}"/>
              </a:ext>
            </a:extLst>
          </p:cNvPr>
          <p:cNvSpPr/>
          <p:nvPr/>
        </p:nvSpPr>
        <p:spPr>
          <a:xfrm>
            <a:off x="0" y="4911"/>
            <a:ext cx="9144000" cy="5138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426386" y="2654320"/>
            <a:ext cx="2291228" cy="328652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教师：文小语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7320" cy="1703862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0" y="4990952"/>
            <a:ext cx="9144000" cy="152548"/>
          </a:xfrm>
          <a:prstGeom prst="rect">
            <a:avLst/>
          </a:prstGeom>
          <a:solidFill>
            <a:srgbClr val="AB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17" y="3548700"/>
            <a:ext cx="5684167" cy="15948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31" y="691116"/>
            <a:ext cx="1438290" cy="118781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E153BB5-8EFC-4BCA-B7A1-7E9614B15608}"/>
              </a:ext>
            </a:extLst>
          </p:cNvPr>
          <p:cNvSpPr/>
          <p:nvPr/>
        </p:nvSpPr>
        <p:spPr>
          <a:xfrm>
            <a:off x="3094675" y="191451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感谢您的聆听</a:t>
            </a:r>
          </a:p>
        </p:txBody>
      </p:sp>
    </p:spTree>
    <p:extLst>
      <p:ext uri="{BB962C8B-B14F-4D97-AF65-F5344CB8AC3E}">
        <p14:creationId xmlns:p14="http://schemas.microsoft.com/office/powerpoint/2010/main" val="13694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771650" y="1963738"/>
            <a:ext cx="5543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700" b="1">
                <a:latin typeface="Times New Roman" pitchFamily="18" charset="0"/>
                <a:ea typeface="黑体" pitchFamily="49" charset="-122"/>
              </a:rPr>
              <a:t>　　</a:t>
            </a:r>
            <a:r>
              <a:rPr lang="zh-CN" altLang="en-US" sz="2100" b="1">
                <a:latin typeface="Times New Roman" pitchFamily="18" charset="0"/>
                <a:ea typeface="黑体" pitchFamily="49" charset="-122"/>
              </a:rPr>
              <a:t>自从走上自立的路程，每个人都有自己的责任。那么，什么是责任呢？</a:t>
            </a:r>
          </a:p>
        </p:txBody>
      </p: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1828800" y="1189038"/>
            <a:ext cx="480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>
                <a:solidFill>
                  <a:srgbClr val="0000CC"/>
                </a:solidFill>
                <a:latin typeface="Times New Roman" pitchFamily="18" charset="0"/>
                <a:ea typeface="黑体" pitchFamily="49" charset="-122"/>
              </a:rPr>
              <a:t>一、我的角色　我的责任</a:t>
            </a:r>
          </a:p>
        </p:txBody>
      </p:sp>
      <p:sp>
        <p:nvSpPr>
          <p:cNvPr id="27652" name="文本框 27651"/>
          <p:cNvSpPr txBox="1">
            <a:spLocks noChangeArrowheads="1"/>
          </p:cNvSpPr>
          <p:nvPr/>
        </p:nvSpPr>
        <p:spPr bwMode="auto">
          <a:xfrm>
            <a:off x="2301482" y="4084641"/>
            <a:ext cx="4825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</a:rPr>
              <a:t>责任是一个人分内应当做的事情。</a:t>
            </a:r>
          </a:p>
        </p:txBody>
      </p:sp>
      <p:sp>
        <p:nvSpPr>
          <p:cNvPr id="27653" name="文本框 27652"/>
          <p:cNvSpPr txBox="1">
            <a:spLocks noChangeArrowheads="1"/>
          </p:cNvSpPr>
          <p:nvPr/>
        </p:nvSpPr>
        <p:spPr bwMode="auto">
          <a:xfrm>
            <a:off x="2088360" y="3219453"/>
            <a:ext cx="34563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700" b="1">
                <a:latin typeface="Times New Roman" pitchFamily="18" charset="0"/>
                <a:ea typeface="黑体" pitchFamily="49" charset="-122"/>
                <a:sym typeface="Arial" pitchFamily="34" charset="0"/>
              </a:rPr>
              <a:t> </a:t>
            </a:r>
            <a:r>
              <a:rPr lang="en-US" altLang="zh-CN" sz="2700" b="1">
                <a:latin typeface="Times New Roman" pitchFamily="18" charset="0"/>
                <a:ea typeface="黑体" pitchFamily="49" charset="-122"/>
                <a:sym typeface="Arial" pitchFamily="34" charset="0"/>
              </a:rPr>
              <a:t>1.</a:t>
            </a:r>
            <a:r>
              <a:rPr lang="zh-CN" altLang="en-US" sz="2700" b="1">
                <a:latin typeface="Times New Roman" pitchFamily="18" charset="0"/>
                <a:ea typeface="黑体" pitchFamily="49" charset="-122"/>
                <a:sym typeface="Arial" pitchFamily="34" charset="0"/>
              </a:rPr>
              <a:t>责任的含义</a:t>
            </a:r>
          </a:p>
        </p:txBody>
      </p:sp>
    </p:spTree>
    <p:extLst>
      <p:ext uri="{BB962C8B-B14F-4D97-AF65-F5344CB8AC3E}">
        <p14:creationId xmlns:p14="http://schemas.microsoft.com/office/powerpoint/2010/main" val="18797808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ldLvl="0"/>
      <p:bldP spid="27651" grpId="0" bldLvl="0"/>
      <p:bldP spid="27652" grpId="0" bldLvl="0"/>
      <p:bldP spid="27653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088616" y="660788"/>
            <a:ext cx="31646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>
                <a:solidFill>
                  <a:srgbClr val="0000CC"/>
                </a:solidFill>
                <a:latin typeface="Times New Roman" pitchFamily="18" charset="0"/>
                <a:ea typeface="黑体" pitchFamily="49" charset="-122"/>
              </a:rPr>
              <a:t>下面这些责任来自哪里？</a:t>
            </a:r>
            <a:endParaRPr lang="zh-CN" altLang="en-US" sz="2100" b="1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961216" y="1171965"/>
            <a:ext cx="56614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>
                <a:latin typeface="楷体" pitchFamily="49" charset="-122"/>
                <a:ea typeface="楷体" pitchFamily="49" charset="-122"/>
              </a:rPr>
              <a:t>顾客遵守商场秩序，排队付款。这个责任来自</a:t>
            </a:r>
            <a:endParaRPr lang="en-US" sz="2100" b="1">
              <a:latin typeface="楷体" pitchFamily="49" charset="-122"/>
              <a:ea typeface="楷体" pitchFamily="49" charset="-122"/>
            </a:endParaRPr>
          </a:p>
          <a:p>
            <a:pPr eaLnBrk="1" hangingPunct="1"/>
            <a:endParaRPr lang="zh-CN" altLang="en-US" sz="2100" b="1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00611" y="1737112"/>
            <a:ext cx="1853803" cy="5078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1350" noProof="1"/>
              <a:t>道德的要求，法律规定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042181" y="2238765"/>
            <a:ext cx="5602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>
                <a:latin typeface="楷体" pitchFamily="49" charset="-122"/>
                <a:ea typeface="楷体" pitchFamily="49" charset="-122"/>
              </a:rPr>
              <a:t>作为家庭成员，尊老爱幼，主动承担家务。这</a:t>
            </a:r>
          </a:p>
          <a:p>
            <a:pPr eaLnBrk="1" hangingPunct="1"/>
            <a:r>
              <a:rPr lang="zh-CN" altLang="en-US" sz="2100" b="1">
                <a:latin typeface="楷体" pitchFamily="49" charset="-122"/>
                <a:ea typeface="楷体" pitchFamily="49" charset="-122"/>
              </a:rPr>
              <a:t>个责任来自</a:t>
            </a:r>
            <a:endParaRPr lang="zh-CN" altLang="en-US" sz="2100" b="1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5129" y="3191263"/>
            <a:ext cx="1915909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350" noProof="1">
                <a:sym typeface="+mn-ea"/>
              </a:rPr>
              <a:t>道德的要求，法律规定</a:t>
            </a:r>
            <a:endParaRPr lang="zh-CN" altLang="en-US" sz="1350" noProof="1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2065994" y="3646874"/>
            <a:ext cx="56028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>
                <a:latin typeface="楷体" pitchFamily="49" charset="-122"/>
                <a:ea typeface="楷体" pitchFamily="49" charset="-122"/>
              </a:rPr>
              <a:t>答应朋友的事一定要尽力做到。这个责任来自</a:t>
            </a:r>
            <a:endParaRPr lang="zh-CN" altLang="en-US" sz="2100" b="1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80378" y="4286638"/>
            <a:ext cx="1895475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1pPr>
            <a:lvl2pPr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2pPr>
            <a:lvl3pPr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3pPr>
            <a:lvl4pPr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4pPr>
            <a:lvl5pPr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 sz="2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>
              <a:defRPr/>
            </a:pPr>
            <a:r>
              <a:rPr lang="zh-CN" altLang="en-US" sz="1350" b="0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</a:rPr>
              <a:t>对他人的承诺</a:t>
            </a:r>
          </a:p>
        </p:txBody>
      </p:sp>
    </p:spTree>
    <p:extLst>
      <p:ext uri="{BB962C8B-B14F-4D97-AF65-F5344CB8AC3E}">
        <p14:creationId xmlns:p14="http://schemas.microsoft.com/office/powerpoint/2010/main" val="32548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9" grpId="0" animBg="1"/>
      <p:bldP spid="11" grpId="0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4"/>
          <p:cNvSpPr txBox="1">
            <a:spLocks noChangeArrowheads="1"/>
          </p:cNvSpPr>
          <p:nvPr/>
        </p:nvSpPr>
        <p:spPr bwMode="auto">
          <a:xfrm>
            <a:off x="1731169" y="920753"/>
            <a:ext cx="1771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700" b="1">
                <a:latin typeface="Times New Roman" pitchFamily="18" charset="0"/>
                <a:ea typeface="黑体" pitchFamily="49" charset="-122"/>
              </a:rPr>
              <a:t>分析说明</a:t>
            </a:r>
          </a:p>
        </p:txBody>
      </p:sp>
      <p:sp>
        <p:nvSpPr>
          <p:cNvPr id="29699" name="文本框 29698"/>
          <p:cNvSpPr txBox="1">
            <a:spLocks noChangeArrowheads="1"/>
          </p:cNvSpPr>
          <p:nvPr/>
        </p:nvSpPr>
        <p:spPr bwMode="auto">
          <a:xfrm>
            <a:off x="1859760" y="2571753"/>
            <a:ext cx="558879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Times New Roman" pitchFamily="18" charset="0"/>
                <a:ea typeface="黑体" pitchFamily="49" charset="-122"/>
              </a:rPr>
              <a:t>从已有的生活经历中，我们不难发现，责任来自</a:t>
            </a:r>
            <a:r>
              <a:rPr lang="zh-CN" altLang="en-US" sz="2400" b="1" u="sng">
                <a:solidFill>
                  <a:schemeClr val="folHlink"/>
                </a:solidFill>
                <a:latin typeface="黑体" pitchFamily="49" charset="-122"/>
                <a:ea typeface="黑体" pitchFamily="49" charset="-122"/>
              </a:rPr>
              <a:t>对他人的承诺、职业要求、道德规范、法律规定</a:t>
            </a:r>
            <a:r>
              <a:rPr lang="zh-CN" altLang="en-US" sz="2100">
                <a:latin typeface="Times New Roman" pitchFamily="18" charset="0"/>
                <a:ea typeface="黑体" pitchFamily="49" charset="-122"/>
              </a:rPr>
              <a:t>等。  </a:t>
            </a:r>
            <a:endParaRPr lang="zh-CN" altLang="en-US" sz="2100" b="1"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29700" name="文本框 29699"/>
          <p:cNvSpPr txBox="1">
            <a:spLocks noChangeArrowheads="1"/>
          </p:cNvSpPr>
          <p:nvPr/>
        </p:nvSpPr>
        <p:spPr bwMode="auto">
          <a:xfrm>
            <a:off x="1878809" y="1787525"/>
            <a:ext cx="15392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>
                <a:latin typeface="Times New Roman" pitchFamily="18" charset="0"/>
                <a:ea typeface="黑体" pitchFamily="49" charset="-122"/>
              </a:rPr>
              <a:t>责任的来源</a:t>
            </a:r>
          </a:p>
        </p:txBody>
      </p:sp>
    </p:spTree>
    <p:extLst>
      <p:ext uri="{BB962C8B-B14F-4D97-AF65-F5344CB8AC3E}">
        <p14:creationId xmlns:p14="http://schemas.microsoft.com/office/powerpoint/2010/main" val="282016550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ldLvl="0"/>
      <p:bldP spid="29699" grpId="0" bldLvl="0"/>
      <p:bldP spid="29700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 descr="新闻纸"/>
          <p:cNvSpPr txBox="1">
            <a:spLocks noChangeArrowheads="1"/>
          </p:cNvSpPr>
          <p:nvPr/>
        </p:nvSpPr>
        <p:spPr bwMode="auto">
          <a:xfrm>
            <a:off x="1547813" y="951570"/>
            <a:ext cx="6210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</a:rPr>
              <a:t>　　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一场突如其来的地震，使整个城市变成了一片废墟。余震还未结束，救援工作已经迅速展开：消防队员在灭火，战士在寻找被困在废墟中的人，医生在临时搭建的帐篷里做手术，民政部门紧急运来救援物资，并在社会上组织募捐活动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……</a:t>
            </a:r>
          </a:p>
        </p:txBody>
      </p:sp>
      <p:pic>
        <p:nvPicPr>
          <p:cNvPr id="18435" name="Picture 5" descr="C:\Users\Administrator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7" y="3435350"/>
            <a:ext cx="2570559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664814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x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25388" r="2161" b="7697"/>
          <a:stretch>
            <a:fillRect/>
          </a:stretch>
        </p:blipFill>
        <p:spPr bwMode="auto">
          <a:xfrm>
            <a:off x="1686906" y="2297114"/>
            <a:ext cx="5837932" cy="2415548"/>
          </a:xfrm>
          <a:prstGeom prst="rect">
            <a:avLst/>
          </a:prstGeom>
          <a:noFill/>
          <a:ln w="76200">
            <a:pattFill prst="smGrid">
              <a:fgClr>
                <a:srgbClr val="66FFFF"/>
              </a:fgClr>
              <a:bgClr>
                <a:srgbClr val="F3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558465" y="843558"/>
            <a:ext cx="60948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1.</a:t>
            </a: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在救灾过程中，图中哪些人承担了责任？他们分别承担了什么责任？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2.</a:t>
            </a: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社会上还有哪些人为救灾承担责任？</a:t>
            </a:r>
          </a:p>
          <a:p>
            <a:pPr eaLnBrk="1" hangingPunct="1"/>
            <a:r>
              <a:rPr lang="en-US" altLang="zh-CN" dirty="0">
                <a:latin typeface="Times New Roman" pitchFamily="18" charset="0"/>
                <a:ea typeface="黑体" pitchFamily="49" charset="-122"/>
              </a:rPr>
              <a:t>3.</a:t>
            </a: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你可以为灾区人民做些什么？</a:t>
            </a: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1835546" y="2586041"/>
            <a:ext cx="46166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消防队员：灭火</a:t>
            </a: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2689630" y="2532064"/>
            <a:ext cx="46166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战士：寻找被困人员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3487639" y="2568575"/>
            <a:ext cx="46166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医生：救治伤员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4307205" y="2532064"/>
            <a:ext cx="738664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latin typeface="Times New Roman" pitchFamily="18" charset="0"/>
                <a:ea typeface="黑体" pitchFamily="49" charset="-122"/>
              </a:rPr>
              <a:t>民政部门：运送救灾物资，组织募捐活动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5134884" y="2532064"/>
            <a:ext cx="46166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dirty="0">
                <a:latin typeface="Times New Roman" pitchFamily="18" charset="0"/>
                <a:ea typeface="黑体" pitchFamily="49" charset="-122"/>
              </a:rPr>
              <a:t>社会各界：捐款捐物</a:t>
            </a:r>
          </a:p>
        </p:txBody>
      </p:sp>
      <p:sp>
        <p:nvSpPr>
          <p:cNvPr id="19465" name="文本框 31752"/>
          <p:cNvSpPr txBox="1">
            <a:spLocks noChangeArrowheads="1"/>
          </p:cNvSpPr>
          <p:nvPr/>
        </p:nvSpPr>
        <p:spPr bwMode="auto">
          <a:xfrm>
            <a:off x="6999063" y="2751138"/>
            <a:ext cx="507831" cy="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zh-CN" sz="2100" b="1">
              <a:latin typeface="Times New Roman" pitchFamily="18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035001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/>
      <p:bldP spid="31750" grpId="0"/>
      <p:bldP spid="31751" grpId="0"/>
      <p:bldP spid="317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文本框 32771"/>
          <p:cNvSpPr txBox="1">
            <a:spLocks noChangeArrowheads="1"/>
          </p:cNvSpPr>
          <p:nvPr/>
        </p:nvSpPr>
        <p:spPr bwMode="auto">
          <a:xfrm>
            <a:off x="1478760" y="771526"/>
            <a:ext cx="390286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100" b="1">
                <a:latin typeface="Times New Roman" pitchFamily="18" charset="0"/>
                <a:ea typeface="黑体" pitchFamily="49" charset="-122"/>
              </a:rPr>
              <a:t>3.</a:t>
            </a:r>
            <a:r>
              <a:rPr lang="zh-CN" altLang="en-US" sz="2100" b="1">
                <a:latin typeface="Times New Roman" pitchFamily="18" charset="0"/>
                <a:ea typeface="黑体" pitchFamily="49" charset="-122"/>
              </a:rPr>
              <a:t>怎样认识角色</a:t>
            </a:r>
          </a:p>
        </p:txBody>
      </p:sp>
      <p:grpSp>
        <p:nvGrpSpPr>
          <p:cNvPr id="32773" name="组合 32772"/>
          <p:cNvGrpSpPr>
            <a:grpSpLocks/>
          </p:cNvGrpSpPr>
          <p:nvPr/>
        </p:nvGrpSpPr>
        <p:grpSpPr bwMode="auto">
          <a:xfrm>
            <a:off x="1377558" y="1476375"/>
            <a:ext cx="6411515" cy="2969419"/>
            <a:chOff x="0" y="0"/>
            <a:chExt cx="5385" cy="2494"/>
          </a:xfrm>
        </p:grpSpPr>
        <p:grpSp>
          <p:nvGrpSpPr>
            <p:cNvPr id="20484" name="组合 32773"/>
            <p:cNvGrpSpPr>
              <a:grpSpLocks/>
            </p:cNvGrpSpPr>
            <p:nvPr/>
          </p:nvGrpSpPr>
          <p:grpSpPr bwMode="auto">
            <a:xfrm>
              <a:off x="0" y="0"/>
              <a:ext cx="5385" cy="2494"/>
              <a:chOff x="0" y="0"/>
              <a:chExt cx="5385" cy="2501"/>
            </a:xfrm>
          </p:grpSpPr>
          <p:pic>
            <p:nvPicPr>
              <p:cNvPr id="20486" name="Picture 5" descr="gir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447"/>
                <a:ext cx="799" cy="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87" name="Picture 6" descr="fathe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7"/>
                <a:ext cx="965" cy="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88" name="Picture 7" descr="mothe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0"/>
                <a:ext cx="1008" cy="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89" name="Picture 8" descr="brothe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1351"/>
                <a:ext cx="933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flipH="1" flipV="1">
                <a:off x="1584" y="961"/>
                <a:ext cx="1008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 flipV="1">
                <a:off x="3120" y="919"/>
                <a:ext cx="72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 flipH="1">
                <a:off x="1440" y="1783"/>
                <a:ext cx="11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0493" name="Text Box 13"/>
              <p:cNvSpPr txBox="1">
                <a:spLocks noChangeArrowheads="1"/>
              </p:cNvSpPr>
              <p:nvPr/>
            </p:nvSpPr>
            <p:spPr bwMode="auto">
              <a:xfrm>
                <a:off x="1680" y="103"/>
                <a:ext cx="62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100" b="1">
                    <a:latin typeface="Times New Roman" pitchFamily="18" charset="0"/>
                    <a:ea typeface="黑体" pitchFamily="49" charset="-122"/>
                  </a:rPr>
                  <a:t>爸爸</a:t>
                </a:r>
              </a:p>
            </p:txBody>
          </p:sp>
          <p:sp>
            <p:nvSpPr>
              <p:cNvPr id="20494" name="Text Box 14"/>
              <p:cNvSpPr txBox="1">
                <a:spLocks noChangeArrowheads="1"/>
              </p:cNvSpPr>
              <p:nvPr/>
            </p:nvSpPr>
            <p:spPr bwMode="auto">
              <a:xfrm>
                <a:off x="4656" y="103"/>
                <a:ext cx="624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100" b="1">
                    <a:latin typeface="Times New Roman" pitchFamily="18" charset="0"/>
                    <a:ea typeface="黑体" pitchFamily="49" charset="-122"/>
                  </a:rPr>
                  <a:t>妈妈</a:t>
                </a:r>
              </a:p>
            </p:txBody>
          </p:sp>
          <p:sp>
            <p:nvSpPr>
              <p:cNvPr id="20495" name="Text Box 15"/>
              <p:cNvSpPr txBox="1">
                <a:spLocks noChangeArrowheads="1"/>
              </p:cNvSpPr>
              <p:nvPr/>
            </p:nvSpPr>
            <p:spPr bwMode="auto">
              <a:xfrm>
                <a:off x="0" y="1879"/>
                <a:ext cx="576" cy="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100" b="1">
                    <a:latin typeface="Times New Roman" pitchFamily="18" charset="0"/>
                    <a:ea typeface="黑体" pitchFamily="49" charset="-122"/>
                  </a:rPr>
                  <a:t>弟弟</a:t>
                </a:r>
              </a:p>
            </p:txBody>
          </p:sp>
          <p:pic>
            <p:nvPicPr>
              <p:cNvPr id="20496" name="Picture 16" descr="teacher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3" y="1247"/>
                <a:ext cx="818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>
                <a:off x="3264" y="1975"/>
                <a:ext cx="68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0498" name="Text Box 18"/>
              <p:cNvSpPr txBox="1">
                <a:spLocks noChangeArrowheads="1"/>
              </p:cNvSpPr>
              <p:nvPr/>
            </p:nvSpPr>
            <p:spPr bwMode="auto">
              <a:xfrm>
                <a:off x="4809" y="1856"/>
                <a:ext cx="576" cy="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2100" b="1">
                    <a:latin typeface="Times New Roman" pitchFamily="18" charset="0"/>
                    <a:ea typeface="黑体" pitchFamily="49" charset="-122"/>
                  </a:rPr>
                  <a:t>老师</a:t>
                </a:r>
              </a:p>
            </p:txBody>
          </p:sp>
        </p:grpSp>
        <p:sp>
          <p:nvSpPr>
            <p:cNvPr id="20485" name="Text Box 20"/>
            <p:cNvSpPr txBox="1">
              <a:spLocks noChangeArrowheads="1"/>
            </p:cNvSpPr>
            <p:nvPr/>
          </p:nvSpPr>
          <p:spPr bwMode="auto">
            <a:xfrm>
              <a:off x="2640" y="1152"/>
              <a:ext cx="384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CN" altLang="en-US" sz="2100" b="1">
                  <a:latin typeface="Times New Roman" pitchFamily="18" charset="0"/>
                  <a:ea typeface="黑体" pitchFamily="49" charset="-122"/>
                </a:rPr>
                <a:t>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82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bldLvl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1755</Words>
  <Application>Microsoft Office PowerPoint</Application>
  <PresentationFormat>全屏显示(16:9)</PresentationFormat>
  <Paragraphs>206</Paragraphs>
  <Slides>39</Slides>
  <Notes>39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0" baseType="lpstr">
      <vt:lpstr>等线</vt:lpstr>
      <vt:lpstr>黑体</vt:lpstr>
      <vt:lpstr>楷体</vt:lpstr>
      <vt:lpstr>宋体</vt:lpstr>
      <vt:lpstr>微软雅黑</vt:lpstr>
      <vt:lpstr>Arial</vt:lpstr>
      <vt:lpstr>Calibri</vt:lpstr>
      <vt:lpstr>Times New Roman</vt:lpstr>
      <vt:lpstr>方正清刻本悦宋简体</vt:lpstr>
      <vt:lpstr>Office 主题</vt:lpstr>
      <vt:lpstr>Acrobat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①在社会生活的舞台上，每个人都扮演着不同的       角色。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lirongjuan</dc:creator>
  <cp:lastModifiedBy>yin hang</cp:lastModifiedBy>
  <cp:revision>25</cp:revision>
  <dcterms:created xsi:type="dcterms:W3CDTF">2018-09-13T02:31:50Z</dcterms:created>
  <dcterms:modified xsi:type="dcterms:W3CDTF">2020-09-04T07:18:44Z</dcterms:modified>
</cp:coreProperties>
</file>