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 Id="rId5" Type="http://schemas.openxmlformats.org/officeDocument/2006/relationships/custom-properties" Target="docProps/custom.xml" /></Relationships>
</file>

<file path=ppt/presentation.xml><?xml version="1.0" encoding="utf-8"?>
<!--Generated by Aspose.Slides for .NET 16.9.0.0-->
<p:presentation xmlns:r="http://schemas.openxmlformats.org/officeDocument/2006/relationships" xmlns:a="http://schemas.openxmlformats.org/drawingml/2006/main" xmlns:p="http://schemas.openxmlformats.org/presentationml/2006/main">
  <p:sldMasterIdLst>
    <p:sldMasterId id="2147483648" r:id="rId1"/>
  </p:sldMasterIdLst>
  <p:sldIdLst>
    <p:sldId id="257" r:id="rId2"/>
    <p:sldId id="258" r:id="rId3"/>
    <p:sldId id="259" r:id="rId4"/>
    <p:sldId id="261" r:id="rId5"/>
    <p:sldId id="273" r:id="rId6"/>
    <p:sldId id="274" r:id="rId7"/>
    <p:sldId id="260" r:id="rId8"/>
    <p:sldId id="263" r:id="rId9"/>
    <p:sldId id="264" r:id="rId10"/>
    <p:sldId id="275" r:id="rId11"/>
    <p:sldId id="267" r:id="rId12"/>
    <p:sldId id="268" r:id="rId13"/>
    <p:sldId id="269" r:id="rId14"/>
    <p:sldId id="270" r:id="rId15"/>
    <p:sldId id="271" r:id="rId16"/>
    <p:sldId id="272" r:id="rId17"/>
    <p:sldId id="266" r:id="rId18"/>
    <p:sldId id="265" r:id="rId19"/>
  </p:sldIdLst>
  <p:sldSz cx="12192000" cy="6858000"/>
  <p:notesSz cx="6858000" cy="9144000"/>
  <p:custDataLst>
    <p:tags r:id="rId2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notesViewPr>
    <p:cSldViewPr>
      <p:cViewPr>
        <p:scale>
          <a:sx n="1" d="100"/>
          <a:sy n="1" d="100"/>
        </p:scale>
        <p:origin x="0" y="0"/>
      </p:cViewPr>
    </p:cSldViewPr>
  </p:notesViewPr>
  <p:gridSpacing cx="72008" cy="72008"/>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9.xml" /><Relationship Id="rId11" Type="http://schemas.openxmlformats.org/officeDocument/2006/relationships/slide" Target="slides/slide10.xml" /><Relationship Id="rId12" Type="http://schemas.openxmlformats.org/officeDocument/2006/relationships/slide" Target="slides/slide11.xml" /><Relationship Id="rId13" Type="http://schemas.openxmlformats.org/officeDocument/2006/relationships/slide" Target="slides/slide12.xml" /><Relationship Id="rId14" Type="http://schemas.openxmlformats.org/officeDocument/2006/relationships/slide" Target="slides/slide13.xml" /><Relationship Id="rId15" Type="http://schemas.openxmlformats.org/officeDocument/2006/relationships/slide" Target="slides/slide14.xml" /><Relationship Id="rId16" Type="http://schemas.openxmlformats.org/officeDocument/2006/relationships/slide" Target="slides/slide15.xml" /><Relationship Id="rId17" Type="http://schemas.openxmlformats.org/officeDocument/2006/relationships/slide" Target="slides/slide16.xml" /><Relationship Id="rId18" Type="http://schemas.openxmlformats.org/officeDocument/2006/relationships/slide" Target="slides/slide17.xml" /><Relationship Id="rId19" Type="http://schemas.openxmlformats.org/officeDocument/2006/relationships/slide" Target="slides/slide18.xml" /><Relationship Id="rId2" Type="http://schemas.openxmlformats.org/officeDocument/2006/relationships/slide" Target="slides/slide1.xml" /><Relationship Id="rId20" Type="http://schemas.openxmlformats.org/officeDocument/2006/relationships/tags" Target="tags/tag1.xml" /><Relationship Id="rId21" Type="http://schemas.openxmlformats.org/officeDocument/2006/relationships/presProps" Target="presProps.xml" /><Relationship Id="rId22" Type="http://schemas.openxmlformats.org/officeDocument/2006/relationships/viewProps" Target="viewProps.xml" /><Relationship Id="rId23" Type="http://schemas.openxmlformats.org/officeDocument/2006/relationships/theme" Target="theme/theme1.xml" /><Relationship Id="rId24" Type="http://schemas.openxmlformats.org/officeDocument/2006/relationships/tableStyles" Target="tableStyles.xml" /><Relationship Id="rId3" Type="http://schemas.openxmlformats.org/officeDocument/2006/relationships/slide" Target="slides/slide2.xml" /><Relationship Id="rId4" Type="http://schemas.openxmlformats.org/officeDocument/2006/relationships/slide" Target="slides/slide3.xml" /><Relationship Id="rId5" Type="http://schemas.openxmlformats.org/officeDocument/2006/relationships/slide" Target="slides/slide4.xml" /><Relationship Id="rId6" Type="http://schemas.openxmlformats.org/officeDocument/2006/relationships/slide" Target="slides/slide5.xml" /><Relationship Id="rId7" Type="http://schemas.openxmlformats.org/officeDocument/2006/relationships/slide" Target="slides/slide6.xml" /><Relationship Id="rId8" Type="http://schemas.openxmlformats.org/officeDocument/2006/relationships/slide" Target="slides/slide7.xml" /><Relationship Id="rId9" Type="http://schemas.openxmlformats.org/officeDocument/2006/relationships/slide" Target="slides/slide8.xml" /></Relationship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0.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7.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8.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9.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vertTitleAndTx" preserve="1">
  <p:cSld name="垂直排列标题与&#10;文本">
    <p:spTree>
      <p:nvGrpSpPr>
        <p:cNvPr id="1" name=""/>
        <p:cNvGrpSpPr/>
        <p:nvPr/>
      </p:nvGrpSpPr>
      <p:grpSpPr>
        <a:xfrm>
          <a:off x="0" y="0"/>
          <a: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theme" Target="../theme/theme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png"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2.png"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3.png"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4.png" /></Relationships>
</file>

<file path=ppt/slides/_rels/slide18.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5.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pn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png"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4" name="矩形 3"/>
          <p:cNvSpPr/>
          <p:nvPr/>
        </p:nvSpPr>
        <p:spPr>
          <a:xfrm>
            <a:off x="329565" y="1953895"/>
            <a:ext cx="11533505" cy="2306955"/>
          </a:xfrm>
          <a:prstGeom prst="rect">
            <a:avLst/>
          </a:prstGeom>
          <a:solidFill>
            <a:srgbClr val="FFC000"/>
          </a:solidFill>
          <a:ln>
            <a:noFill/>
          </a:ln>
        </p:spPr>
        <p:txBody>
          <a:bodyPr wrap="square" rtlCol="0" anchor="t">
            <a:spAutoFit/>
          </a:bodyPr>
          <a:lstStyle/>
          <a:p>
            <a:pPr algn="ctr"/>
            <a:r>
              <a:rPr lang="zh-CN" altLang="zh-CN" sz="7200" b="1">
                <a:solidFill>
                  <a:schemeClr val="tx1"/>
                </a:solidFill>
                <a:effectLst>
                  <a:outerShdw blurRad="38100" dist="19050" dir="2700000" algn="tl" rotWithShape="0">
                    <a:schemeClr val="dk1">
                      <a:alpha val="40000"/>
                    </a:schemeClr>
                  </a:outerShdw>
                </a:effectLst>
                <a:ea typeface="宋体" pitchFamily="2" charset="-122"/>
              </a:rPr>
              <a:t>第一课 踏上强国之路</a:t>
            </a:r>
            <a:endParaRPr lang="zh-CN" altLang="zh-CN" sz="7200" b="1">
              <a:solidFill>
                <a:schemeClr val="tx1"/>
              </a:solidFill>
              <a:effectLst>
                <a:outerShdw blurRad="38100" dist="19050" dir="2700000" algn="tl" rotWithShape="0">
                  <a:schemeClr val="dk1">
                    <a:alpha val="40000"/>
                  </a:schemeClr>
                </a:outerShdw>
              </a:effectLst>
              <a:ea typeface="宋体" pitchFamily="2" charset="-122"/>
            </a:endParaRPr>
          </a:p>
          <a:p>
            <a:pPr algn="ctr"/>
            <a:r>
              <a:rPr lang="zh-CN" altLang="zh-CN" sz="7200" b="1">
                <a:solidFill>
                  <a:schemeClr val="tx1"/>
                </a:solidFill>
                <a:effectLst>
                  <a:outerShdw blurRad="38100" dist="19050" dir="2700000" algn="tl" rotWithShape="0">
                    <a:schemeClr val="dk1">
                      <a:alpha val="40000"/>
                    </a:schemeClr>
                  </a:outerShdw>
                </a:effectLst>
                <a:ea typeface="宋体" pitchFamily="2" charset="-122"/>
              </a:rPr>
              <a:t>第二课时 走向共同富裕</a:t>
            </a:r>
            <a:endParaRPr lang="zh-CN" altLang="zh-CN" sz="7200" b="1">
              <a:solidFill>
                <a:schemeClr val="tx1"/>
              </a:solidFill>
              <a:effectLst>
                <a:outerShdw blurRad="38100" dist="19050" dir="2700000" algn="tl" rotWithShape="0">
                  <a:schemeClr val="dk1">
                    <a:alpha val="40000"/>
                  </a:schemeClr>
                </a:outerShdw>
              </a:effectLst>
              <a:ea typeface="宋体" pitchFamily="2" charset="-122"/>
            </a:endParaRPr>
          </a:p>
        </p:txBody>
      </p:sp>
    </p:spTree>
  </p:cSld>
  <p:clrMapOvr>
    <a:masterClrMapping/>
  </p:clrMapOvr>
  <p:transition/>
  <p:timing/>
</p:sld>
</file>

<file path=ppt/slides/slide10.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5" name="New shape"/>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sz="1200" b="0" smtId="4294967295">
                <a:solidFill>
                  <a:srgbClr val="000000"/>
                </a:solidFill>
              </a:rPr>
              <a:t>（2）进入新时代，我国社会主要矛盾已经转化为人民日益增长的美好生活需要和不平衡不充分之间的矛盾。</a:t>
            </a:r>
          </a:p>
          <a:p>
            <a:pPr algn="l"/>
            <a:r>
              <a:rPr sz="1200" b="0" smtId="4294967295">
                <a:solidFill>
                  <a:srgbClr val="000000"/>
                </a:solidFill>
              </a:rPr>
              <a:t>我国的主要矛盾发生了变化</a:t>
            </a:r>
          </a:p>
          <a:p>
            <a:pPr algn="l"/>
            <a:r>
              <a:rPr sz="1200" b="0" smtId="4294967295">
                <a:solidFill>
                  <a:srgbClr val="000000"/>
                </a:solidFill>
              </a:rPr>
              <a:t>（1）我国存在收入分配不合理、不公平的现象。</a:t>
            </a:r>
          </a:p>
          <a:p>
            <a:pPr algn="l"/>
            <a:r>
              <a:rPr sz="1200" b="0" smtId="4294967295">
                <a:solidFill>
                  <a:srgbClr val="000000"/>
                </a:solidFill>
              </a:rPr>
              <a:t>（1）我国过去40年的快速发展靠的是改革开放，未来发展也必须坚定不移地依靠改革开放。</a:t>
            </a:r>
          </a:p>
          <a:p>
            <a:pPr algn="l"/>
            <a:r>
              <a:rPr sz="1200" b="0" smtId="4294967295">
                <a:solidFill>
                  <a:srgbClr val="000000"/>
                </a:solidFill>
              </a:rPr>
              <a:t>一、坚持以人民为中心的发展思想</a:t>
            </a:r>
          </a:p>
          <a:p>
            <a:pPr algn="l"/>
            <a:r>
              <a:rPr sz="1200" b="0" smtId="4294967295">
                <a:solidFill>
                  <a:srgbClr val="000000"/>
                </a:solidFill>
              </a:rPr>
              <a:t>只有多谋民生之利、多解民生之忧，在发展中补齐民生短板、促进社会公平正义，才能不断促进人的全面发展、社会全面进步，而这一切都离不开社会主义制度的坚实保障。</a:t>
            </a:r>
          </a:p>
          <a:p>
            <a:pPr algn="l"/>
            <a:r>
              <a:rPr sz="1200" b="0" smtId="4294967295">
                <a:solidFill>
                  <a:srgbClr val="000000"/>
                </a:solidFill>
              </a:rPr>
              <a:t>开启全面深化改革的新征程</a:t>
            </a:r>
          </a:p>
          <a:p>
            <a:pPr algn="l"/>
            <a:r>
              <a:rPr sz="1200" b="0" smtId="4294967295">
                <a:solidFill>
                  <a:srgbClr val="000000"/>
                </a:solidFill>
              </a:rPr>
              <a:t>你同意他们的观点吗？你是如何看待“共享发展”的？</a:t>
            </a:r>
          </a:p>
          <a:p>
            <a:pPr algn="l"/>
            <a:r>
              <a:rPr sz="1200" b="0" smtId="4294967295">
                <a:solidFill>
                  <a:srgbClr val="000000"/>
                </a:solidFill>
              </a:rPr>
              <a:t>一、开启全面深化改革的新征程</a:t>
            </a:r>
          </a:p>
          <a:p>
            <a:pPr algn="l"/>
            <a:r>
              <a:rPr sz="1200" b="0" smtId="4294967295">
                <a:solidFill>
                  <a:srgbClr val="000000"/>
                </a:solidFill>
              </a:rPr>
              <a:t>（1）我国经济发展进入新常态，已由高速增长阶段转向高质量发展阶段。</a:t>
            </a:r>
          </a:p>
          <a:p>
            <a:pPr algn="l"/>
            <a:r>
              <a:rPr sz="1200" b="0" smtId="4294967295">
                <a:solidFill>
                  <a:srgbClr val="000000"/>
                </a:solidFill>
              </a:rPr>
              <a:t>（2）进入新时代，我国社会主要矛盾已经转化为人民日益增长的美好生活需要和不平衡不充分之间的矛盾。</a:t>
            </a:r>
          </a:p>
          <a:p>
            <a:pPr algn="l"/>
            <a:r>
              <a:rPr sz="1200" b="0" smtId="4294967295">
                <a:solidFill>
                  <a:srgbClr val="000000"/>
                </a:solidFill>
              </a:rPr>
              <a:t>（3）在党的领导下，中国人民需要有效应对重大挑战、抵御重大风险、克服重大阻力，解决重大矛盾，进行新的伟大斗争，向顽瘴痼疾开刀，突破利益固化藩篱，将改革进行到底，开启全面深化改革的新征程。</a:t>
            </a:r>
          </a:p>
          <a:p>
            <a:pPr algn="l"/>
            <a:r>
              <a:rPr sz="1200" b="0" smtId="4294967295">
                <a:solidFill>
                  <a:srgbClr val="000000"/>
                </a:solidFill>
              </a:rPr>
              <a:t>（2）进入新时代，我国社会主要矛盾已经转化为人民日益增长的美好生活需要和不平衡不充分之间的矛盾。</a:t>
            </a:r>
          </a:p>
          <a:p>
            <a:pPr algn="l"/>
            <a:r>
              <a:rPr sz="1200" b="0" smtId="4294967295">
                <a:solidFill>
                  <a:srgbClr val="000000"/>
                </a:solidFill>
              </a:rPr>
              <a:t>(2)我国经济发展还面临区域发展不平衡、城镇化水平不高、城乡发展不平衡不协调等现实挑战。</a:t>
            </a:r>
          </a:p>
          <a:p>
            <a:pPr algn="l"/>
            <a:r>
              <a:rPr sz="1200" b="0" smtId="4294967295">
                <a:solidFill>
                  <a:srgbClr val="000000"/>
                </a:solidFill>
              </a:rPr>
              <a:t>促进区域协调发展，坚持中国特色新型城镇化道路，推动城乡发展一体化，有利于实现共同富裕，促进社会公平正义。</a:t>
            </a:r>
          </a:p>
          <a:p>
            <a:pPr algn="l"/>
            <a:r>
              <a:rPr sz="1200" b="0" smtId="4294967295">
                <a:solidFill>
                  <a:srgbClr val="000000"/>
                </a:solidFill>
              </a:rPr>
              <a:t>同学丁：“人心齐，泰山移”。</a:t>
            </a:r>
          </a:p>
          <a:p>
            <a:pPr algn="l"/>
            <a:r>
              <a:rPr sz="1200" b="0" smtId="4294967295">
                <a:solidFill>
                  <a:srgbClr val="000000"/>
                </a:solidFill>
              </a:rPr>
              <a:t>发展的根本目的就是增进民生福祉</a:t>
            </a:r>
          </a:p>
          <a:p>
            <a:pPr algn="l"/>
            <a:r>
              <a:rPr sz="1200" b="0" smtId="4294967295">
                <a:solidFill>
                  <a:srgbClr val="000000"/>
                </a:solidFill>
              </a:rPr>
              <a:t>知识点二：共享发展成果</a:t>
            </a:r>
          </a:p>
          <a:p>
            <a:pPr algn="l"/>
            <a:r>
              <a:rPr sz="1200" b="0" smtId="4294967295">
                <a:solidFill>
                  <a:srgbClr val="000000"/>
                </a:solidFill>
              </a:rPr>
              <a:t>二、全面深化改革的必要性。</a:t>
            </a:r>
          </a:p>
          <a:p>
            <a:pPr algn="l"/>
            <a:r>
              <a:rPr sz="1200" b="0" smtId="4294967295">
                <a:solidFill>
                  <a:srgbClr val="000000"/>
                </a:solidFill>
              </a:rPr>
              <a:t>全民医保使老百姓最关心的看病贵、看病难问题有望得到缓解。</a:t>
            </a:r>
          </a:p>
        </p:txBody>
      </p:sp>
      <p:pic>
        <p:nvPicPr>
          <p:cNvPr id="6" name="New picture"/>
          <p:cNvPicPr/>
          <p:nvPr/>
        </p:nvPicPr>
        <p:blipFill>
          <a:blip r:embed="rId2"/>
          <a:stretch>
            <a:fillRect/>
          </a:stretch>
        </p:blipFill>
        <p:spPr>
          <a:xfrm>
            <a:off x="0" y="0"/>
            <a:ext cx="12192000" cy="6858000"/>
          </a:xfrm>
          <a:prstGeom prst="rect">
            <a:avLst/>
          </a:prstGeom>
        </p:spPr>
      </p:pic>
      <p:sp>
        <p:nvSpPr>
          <p:cNvPr id="2" name="标题 1"/>
          <p:cNvSpPr>
            <a:spLocks noGrp="1"/>
          </p:cNvSpPr>
          <p:nvPr>
            <p:ph type="title"/>
          </p:nvPr>
        </p:nvSpPr>
        <p:spPr>
          <a:xfrm>
            <a:off x="687070" y="0"/>
            <a:ext cx="11353800" cy="1325880"/>
          </a:xfrm>
        </p:spPr>
        <p:txBody>
          <a:bodyPr/>
          <a:lstStyle/>
          <a:p>
            <a:r>
              <a:rPr lang="zh-CN" altLang="en-US" sz="3200"/>
              <a:t>同学们围绕</a:t>
            </a:r>
            <a:r>
              <a:rPr lang="en-US" altLang="zh-CN" sz="3200"/>
              <a:t>“</a:t>
            </a:r>
            <a:r>
              <a:rPr lang="zh-CN" altLang="en-US" sz="3200">
                <a:ea typeface="宋体" pitchFamily="2" charset="-122"/>
              </a:rPr>
              <a:t>共享发展</a:t>
            </a:r>
            <a:r>
              <a:rPr lang="en-US" altLang="zh-CN" sz="3200">
                <a:ea typeface="宋体" pitchFamily="2" charset="-122"/>
              </a:rPr>
              <a:t>”</a:t>
            </a:r>
            <a:r>
              <a:rPr lang="zh-CN" altLang="en-US" sz="3200">
                <a:ea typeface="宋体" pitchFamily="2" charset="-122"/>
              </a:rPr>
              <a:t>的话题，你一言我一语地展开了讨论。</a:t>
            </a:r>
          </a:p>
        </p:txBody>
      </p:sp>
      <p:sp>
        <p:nvSpPr>
          <p:cNvPr id="3" name="内容占位符 2"/>
          <p:cNvSpPr>
            <a:spLocks noGrp="1"/>
          </p:cNvSpPr>
          <p:nvPr>
            <p:ph idx="1"/>
          </p:nvPr>
        </p:nvSpPr>
        <p:spPr>
          <a:xfrm>
            <a:off x="370840" y="995680"/>
            <a:ext cx="10515600" cy="3355340"/>
          </a:xfrm>
        </p:spPr>
        <p:txBody>
          <a:bodyPr/>
          <a:lstStyle/>
          <a:p>
            <a:pPr marL="0" indent="0">
              <a:buNone/>
            </a:pPr>
            <a:r>
              <a:rPr lang="zh-CN" altLang="en-US"/>
              <a:t>同学甲：共享发展应该是人人享有，而不是一部分人享有，先富要带后富。</a:t>
            </a:r>
          </a:p>
          <a:p>
            <a:pPr marL="0" indent="0">
              <a:buNone/>
            </a:pPr>
            <a:r>
              <a:rPr lang="zh-CN" altLang="en-US"/>
              <a:t>同学乙：共享发展不是短时间就能实现的。</a:t>
            </a:r>
          </a:p>
          <a:p>
            <a:pPr marL="0" indent="0">
              <a:buNone/>
            </a:pPr>
            <a:r>
              <a:rPr lang="zh-CN" altLang="en-US"/>
              <a:t>同学丙：共享发展就是要共同享有国家发展的所有成果。</a:t>
            </a:r>
          </a:p>
          <a:p>
            <a:pPr marL="0" indent="0">
              <a:buNone/>
            </a:pPr>
            <a:r>
              <a:rPr lang="zh-CN" altLang="en-US"/>
              <a:t>同学丁：</a:t>
            </a:r>
            <a:r>
              <a:rPr lang="en-US" altLang="zh-CN"/>
              <a:t>“</a:t>
            </a:r>
            <a:r>
              <a:rPr lang="zh-CN" altLang="en-US">
                <a:ea typeface="宋体" pitchFamily="2" charset="-122"/>
              </a:rPr>
              <a:t>人心齐，泰山移</a:t>
            </a:r>
            <a:r>
              <a:rPr lang="en-US" altLang="zh-CN">
                <a:ea typeface="宋体" pitchFamily="2" charset="-122"/>
              </a:rPr>
              <a:t>”</a:t>
            </a:r>
            <a:r>
              <a:rPr lang="zh-CN" altLang="en-US">
                <a:ea typeface="宋体" pitchFamily="2" charset="-122"/>
              </a:rPr>
              <a:t>。人人共享需要人人共建。</a:t>
            </a:r>
          </a:p>
          <a:p>
            <a:pPr marL="0" indent="0">
              <a:buNone/>
            </a:pPr>
            <a:r>
              <a:rPr lang="zh-CN" altLang="en-US">
                <a:ea typeface="宋体" pitchFamily="2" charset="-122"/>
              </a:rPr>
              <a:t>你同意他们的观点吗？你是如何看待</a:t>
            </a:r>
            <a:r>
              <a:rPr lang="en-US" altLang="zh-CN">
                <a:ea typeface="宋体" pitchFamily="2" charset="-122"/>
              </a:rPr>
              <a:t>“</a:t>
            </a:r>
            <a:r>
              <a:rPr lang="zh-CN" altLang="en-US">
                <a:ea typeface="宋体" pitchFamily="2" charset="-122"/>
              </a:rPr>
              <a:t>共享发展</a:t>
            </a:r>
            <a:r>
              <a:rPr lang="en-US" altLang="zh-CN">
                <a:ea typeface="宋体" pitchFamily="2" charset="-122"/>
              </a:rPr>
              <a:t>”</a:t>
            </a:r>
            <a:r>
              <a:rPr lang="zh-CN" altLang="en-US">
                <a:ea typeface="宋体" pitchFamily="2" charset="-122"/>
              </a:rPr>
              <a:t>的？</a:t>
            </a:r>
          </a:p>
          <a:p>
            <a:pPr marL="0" indent="0">
              <a:buNone/>
            </a:pPr>
            <a:endParaRPr lang="zh-CN" altLang="en-US">
              <a:ea typeface="宋体" pitchFamily="2" charset="-122"/>
            </a:endParaRPr>
          </a:p>
        </p:txBody>
      </p:sp>
      <p:sp>
        <p:nvSpPr>
          <p:cNvPr id="4" name="文本框 3"/>
          <p:cNvSpPr txBox="1"/>
          <p:nvPr/>
        </p:nvSpPr>
        <p:spPr>
          <a:xfrm>
            <a:off x="889635" y="4394200"/>
            <a:ext cx="9996805" cy="2306955"/>
          </a:xfrm>
          <a:prstGeom prst="rect">
            <a:avLst/>
          </a:prstGeom>
          <a:noFill/>
        </p:spPr>
        <p:txBody>
          <a:bodyPr wrap="square" rtlCol="0">
            <a:spAutoFit/>
          </a:bodyPr>
          <a:lstStyle/>
          <a:p>
            <a:r>
              <a:rPr lang="zh-CN" altLang="en-US" sz="2400"/>
              <a:t>坚持共享发展，必须坚持</a:t>
            </a:r>
            <a:r>
              <a:rPr lang="zh-CN" altLang="en-US" sz="2400">
                <a:solidFill>
                  <a:srgbClr val="FF0000"/>
                </a:solidFill>
              </a:rPr>
              <a:t>发展为了人民、发展依靠人民、发展成果由人民共享，</a:t>
            </a:r>
            <a:r>
              <a:rPr lang="zh-CN" altLang="en-US" sz="2400"/>
              <a:t>做出更有效的制度安排，使</a:t>
            </a:r>
            <a:r>
              <a:rPr lang="zh-CN" altLang="en-US" sz="2400">
                <a:solidFill>
                  <a:srgbClr val="FF0000"/>
                </a:solidFill>
              </a:rPr>
              <a:t>全体人民</a:t>
            </a:r>
            <a:r>
              <a:rPr lang="zh-CN" altLang="en-US" sz="2400"/>
              <a:t>在共建共享发展中有更多</a:t>
            </a:r>
            <a:r>
              <a:rPr lang="zh-CN" altLang="en-US" sz="2400">
                <a:solidFill>
                  <a:srgbClr val="FF0000"/>
                </a:solidFill>
              </a:rPr>
              <a:t>获得感</a:t>
            </a:r>
            <a:r>
              <a:rPr lang="zh-CN" altLang="en-US" sz="2400"/>
              <a:t>，增强发展动力，增进人民团结，朝着</a:t>
            </a:r>
            <a:r>
              <a:rPr lang="zh-CN" altLang="en-US" sz="2400">
                <a:solidFill>
                  <a:srgbClr val="FF0000"/>
                </a:solidFill>
              </a:rPr>
              <a:t>共同富裕</a:t>
            </a:r>
            <a:r>
              <a:rPr lang="zh-CN" altLang="en-US" sz="2400"/>
              <a:t>方向稳步前进。按照人人参与、人人尽力、人人享有的要求，坚守底线、突出重点、完善制度、引领预期，注重机会公平，保障基本民生，实现</a:t>
            </a:r>
            <a:r>
              <a:rPr lang="zh-CN" altLang="en-US" sz="2400">
                <a:solidFill>
                  <a:srgbClr val="FF0000"/>
                </a:solidFill>
              </a:rPr>
              <a:t>全体人民</a:t>
            </a:r>
            <a:r>
              <a:rPr lang="zh-CN" altLang="en-US" sz="2400"/>
              <a:t>共同迈进全面小康社会。</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3" name="内容占位符 2"/>
          <p:cNvSpPr>
            <a:spLocks noGrp="1"/>
          </p:cNvSpPr>
          <p:nvPr>
            <p:ph idx="1"/>
          </p:nvPr>
        </p:nvSpPr>
        <p:spPr>
          <a:xfrm>
            <a:off x="838200" y="1252855"/>
            <a:ext cx="10515600" cy="4351338"/>
          </a:xfrm>
        </p:spPr>
        <p:txBody>
          <a:bodyPr>
            <a:normAutofit lnSpcReduction="10000"/>
          </a:bodyPr>
          <a:lstStyle/>
          <a:p>
            <a:pPr marL="0" indent="0">
              <a:buNone/>
            </a:pPr>
            <a:r>
              <a:rPr lang="zh-CN" altLang="en-US" sz="3200"/>
              <a:t>二、党和政府</a:t>
            </a:r>
            <a:r>
              <a:rPr lang="zh-CN" altLang="en-US" sz="3200">
                <a:solidFill>
                  <a:schemeClr val="accent5"/>
                </a:solidFill>
              </a:rPr>
              <a:t>落实</a:t>
            </a:r>
            <a:r>
              <a:rPr lang="zh-CN" altLang="en-US" sz="3200">
                <a:solidFill>
                  <a:srgbClr val="FF0000"/>
                </a:solidFill>
              </a:rPr>
              <a:t>以人民为中心</a:t>
            </a:r>
            <a:r>
              <a:rPr lang="zh-CN" altLang="en-US" sz="3200"/>
              <a:t>的思想</a:t>
            </a:r>
          </a:p>
          <a:p>
            <a:pPr marL="0" indent="0" fontAlgn="auto">
              <a:lnSpc>
                <a:spcPct val="150000"/>
              </a:lnSpc>
              <a:buNone/>
            </a:pPr>
            <a:r>
              <a:rPr lang="zh-CN" altLang="en-US">
                <a:solidFill>
                  <a:srgbClr val="FF0000"/>
                </a:solidFill>
              </a:rPr>
              <a:t>人民对美好生活的向往，就是党的奋斗目标。</a:t>
            </a:r>
            <a:r>
              <a:rPr lang="zh-CN" altLang="en-US"/>
              <a:t>为了让改革发展成果更多更公平惠及全体公民，当合政府</a:t>
            </a:r>
            <a:r>
              <a:rPr lang="zh-CN" altLang="en-US">
                <a:solidFill>
                  <a:srgbClr val="FF0000"/>
                </a:solidFill>
              </a:rPr>
              <a:t>抓住人民最关心最直接最现实的利益问题，提高就业质量和人民收入水平，加强社会保障体系建设，坚决打赢脱贫攻坚战，实施健康中国战略，打造共建共治共享的社会治理格局，不断满足人民日益增长的美好生活需要，</a:t>
            </a:r>
            <a:r>
              <a:rPr lang="zh-CN" altLang="en-US"/>
              <a:t>使人民</a:t>
            </a:r>
            <a:r>
              <a:rPr lang="zh-CN" altLang="en-US">
                <a:solidFill>
                  <a:srgbClr val="FF0000"/>
                </a:solidFill>
              </a:rPr>
              <a:t>获得感、幸福感、安全感</a:t>
            </a:r>
            <a:r>
              <a:rPr lang="zh-CN" altLang="en-US"/>
              <a:t>更加充实、更有保障。更可持续。</a:t>
            </a:r>
          </a:p>
        </p:txBody>
      </p:sp>
    </p:spTree>
  </p:cSld>
  <p:clrMapOvr>
    <a:masterClrMapping/>
  </p:clrMapOvr>
  <p:transition/>
  <p:timing/>
</p:sld>
</file>

<file path=ppt/slides/slide12.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3" name="内容占位符 2"/>
          <p:cNvSpPr>
            <a:spLocks noGrp="1"/>
          </p:cNvSpPr>
          <p:nvPr>
            <p:ph idx="1"/>
          </p:nvPr>
        </p:nvSpPr>
        <p:spPr>
          <a:xfrm>
            <a:off x="838200" y="1252855"/>
            <a:ext cx="10515600" cy="4351338"/>
          </a:xfrm>
        </p:spPr>
        <p:txBody>
          <a:bodyPr/>
          <a:lstStyle/>
          <a:p>
            <a:pPr marL="0" indent="0">
              <a:buNone/>
            </a:pPr>
            <a:r>
              <a:rPr lang="zh-CN" altLang="en-US" sz="3200"/>
              <a:t>三、</a:t>
            </a:r>
            <a:r>
              <a:rPr lang="zh-CN" altLang="en-US" sz="3200">
                <a:solidFill>
                  <a:srgbClr val="FF0000"/>
                </a:solidFill>
              </a:rPr>
              <a:t>发展的根本目的</a:t>
            </a:r>
          </a:p>
          <a:p>
            <a:pPr marL="0" indent="0" fontAlgn="auto">
              <a:lnSpc>
                <a:spcPct val="150000"/>
              </a:lnSpc>
              <a:buNone/>
            </a:pPr>
            <a:r>
              <a:rPr lang="en-US" altLang="zh-CN"/>
              <a:t>“</a:t>
            </a:r>
            <a:r>
              <a:rPr lang="zh-CN" altLang="en-US">
                <a:ea typeface="宋体" pitchFamily="2" charset="-122"/>
              </a:rPr>
              <a:t>天地之大，黎元为先</a:t>
            </a:r>
            <a:r>
              <a:rPr lang="en-US" altLang="zh-CN">
                <a:ea typeface="宋体" pitchFamily="2" charset="-122"/>
              </a:rPr>
              <a:t>”</a:t>
            </a:r>
            <a:r>
              <a:rPr lang="zh-CN" altLang="en-US">
                <a:solidFill>
                  <a:srgbClr val="FF0000"/>
                </a:solidFill>
                <a:ea typeface="宋体" pitchFamily="2" charset="-122"/>
              </a:rPr>
              <a:t>发展的根本目的就是增进民生福祉</a:t>
            </a:r>
            <a:r>
              <a:rPr lang="zh-CN" altLang="en-US">
                <a:ea typeface="宋体" pitchFamily="2" charset="-122"/>
              </a:rPr>
              <a:t>。只有多谋民生之利、多解民生之忧，在发展中补齐民生短板、促进社会公平正义，才能不断促进人的全面发展、社会全面进步，而这一切都离不开社会主义制度的坚实保障。</a:t>
            </a:r>
            <a:endParaRPr lang="zh-CN" altLang="en-US"/>
          </a:p>
          <a:p>
            <a:pPr marL="0" indent="0">
              <a:buNone/>
            </a:pPr>
            <a:endParaRPr lang="zh-CN" altLang="en-US"/>
          </a:p>
        </p:txBody>
      </p:sp>
    </p:spTree>
  </p:cSld>
  <p:clrMapOvr>
    <a:masterClrMapping/>
  </p:clrMapOvr>
  <p:transition/>
  <p:timing/>
</p:sld>
</file>

<file path=ppt/slides/slide13.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探究与分享</a:t>
            </a:r>
          </a:p>
        </p:txBody>
      </p:sp>
      <p:sp>
        <p:nvSpPr>
          <p:cNvPr id="3" name="内容占位符 2"/>
          <p:cNvSpPr>
            <a:spLocks noGrp="1"/>
          </p:cNvSpPr>
          <p:nvPr>
            <p:ph idx="1"/>
          </p:nvPr>
        </p:nvSpPr>
        <p:spPr>
          <a:xfrm>
            <a:off x="838200" y="1825625"/>
            <a:ext cx="10515600" cy="2088515"/>
          </a:xfrm>
        </p:spPr>
        <p:txBody>
          <a:bodyPr/>
          <a:lstStyle/>
          <a:p>
            <a:pPr marL="0" indent="0">
              <a:buNone/>
            </a:pPr>
            <a:r>
              <a:rPr lang="zh-CN" altLang="en-US"/>
              <a:t>近年来，党和政府采取了很多措施保障和改善民生。结合你的生活经历，与同学们分享你和家人从中所体验到的获得感、幸福感和安全感。</a:t>
            </a:r>
          </a:p>
        </p:txBody>
      </p:sp>
      <p:sp>
        <p:nvSpPr>
          <p:cNvPr id="4" name="文本框 3"/>
          <p:cNvSpPr txBox="1"/>
          <p:nvPr/>
        </p:nvSpPr>
        <p:spPr>
          <a:xfrm>
            <a:off x="1116330" y="3715385"/>
            <a:ext cx="9340215" cy="2676525"/>
          </a:xfrm>
          <a:prstGeom prst="rect">
            <a:avLst/>
          </a:prstGeom>
          <a:noFill/>
        </p:spPr>
        <p:txBody>
          <a:bodyPr wrap="square" rtlCol="0">
            <a:spAutoFit/>
          </a:bodyPr>
          <a:lstStyle/>
          <a:p>
            <a:r>
              <a:rPr lang="zh-CN" altLang="en-US" sz="2800"/>
              <a:t>如全民医保政策实行。人人享有的全民医保，就是指政府必须建立或举办让城乡所有公民都能参加的医疗保险，使所有人患病之后都能从政府举办的医疗保险制度那里得到帮助，所有人群不分地位、身份、性别、地区、收入一律平等，这才叫全民享有。全民医保使老百姓最关心的看病贵、看病难问题有望得到缓解。</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nodeType="clickEffec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3" name="内容占位符 2"/>
          <p:cNvSpPr>
            <a:spLocks noGrp="1"/>
          </p:cNvSpPr>
          <p:nvPr>
            <p:ph idx="1"/>
          </p:nvPr>
        </p:nvSpPr>
        <p:spPr>
          <a:xfrm>
            <a:off x="838200" y="1056640"/>
            <a:ext cx="10515600" cy="4351338"/>
          </a:xfrm>
        </p:spPr>
        <p:txBody>
          <a:bodyPr/>
          <a:lstStyle/>
          <a:p>
            <a:pPr marL="0" indent="0">
              <a:buNone/>
            </a:pPr>
            <a:endParaRPr lang="zh-CN" altLang="en-US"/>
          </a:p>
          <a:p>
            <a:pPr marL="0" indent="0">
              <a:buNone/>
            </a:pPr>
            <a:endParaRPr lang="zh-CN" altLang="en-US"/>
          </a:p>
          <a:p>
            <a:pPr marL="0" indent="0">
              <a:buNone/>
            </a:pPr>
            <a:endParaRPr lang="zh-CN" altLang="en-US"/>
          </a:p>
          <a:p>
            <a:pPr marL="0" indent="0">
              <a:buNone/>
            </a:pPr>
            <a:endParaRPr lang="zh-CN" altLang="en-US"/>
          </a:p>
          <a:p>
            <a:pPr marL="0" indent="0">
              <a:buNone/>
            </a:pPr>
            <a:r>
              <a:rPr lang="zh-CN" altLang="en-US"/>
              <a:t>走向共同富裕</a:t>
            </a:r>
          </a:p>
        </p:txBody>
      </p:sp>
      <p:sp>
        <p:nvSpPr>
          <p:cNvPr id="4" name="左大括号 3"/>
          <p:cNvSpPr/>
          <p:nvPr/>
        </p:nvSpPr>
        <p:spPr>
          <a:xfrm>
            <a:off x="3122930" y="1783715"/>
            <a:ext cx="467995" cy="306324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5" name="文本框 4"/>
          <p:cNvSpPr txBox="1"/>
          <p:nvPr/>
        </p:nvSpPr>
        <p:spPr>
          <a:xfrm>
            <a:off x="4300220" y="1285875"/>
            <a:ext cx="1780540" cy="953135"/>
          </a:xfrm>
          <a:prstGeom prst="rect">
            <a:avLst/>
          </a:prstGeom>
          <a:noFill/>
        </p:spPr>
        <p:txBody>
          <a:bodyPr wrap="square" rtlCol="0">
            <a:spAutoFit/>
          </a:bodyPr>
          <a:lstStyle/>
          <a:p>
            <a:r>
              <a:rPr lang="zh-CN" altLang="en-US" sz="2800"/>
              <a:t>改革进行时</a:t>
            </a:r>
          </a:p>
        </p:txBody>
      </p:sp>
      <p:sp>
        <p:nvSpPr>
          <p:cNvPr id="6" name="文本框 5"/>
          <p:cNvSpPr txBox="1"/>
          <p:nvPr/>
        </p:nvSpPr>
        <p:spPr>
          <a:xfrm>
            <a:off x="4209415" y="4364355"/>
            <a:ext cx="2248535" cy="953135"/>
          </a:xfrm>
          <a:prstGeom prst="rect">
            <a:avLst/>
          </a:prstGeom>
          <a:noFill/>
        </p:spPr>
        <p:txBody>
          <a:bodyPr wrap="square" rtlCol="0">
            <a:spAutoFit/>
          </a:bodyPr>
          <a:lstStyle/>
          <a:p>
            <a:r>
              <a:rPr lang="zh-CN" altLang="en-US" sz="2800"/>
              <a:t>共享发展成果</a:t>
            </a:r>
          </a:p>
        </p:txBody>
      </p:sp>
      <p:sp>
        <p:nvSpPr>
          <p:cNvPr id="7" name="文本框 6"/>
          <p:cNvSpPr txBox="1"/>
          <p:nvPr/>
        </p:nvSpPr>
        <p:spPr>
          <a:xfrm>
            <a:off x="6299200" y="1285875"/>
            <a:ext cx="5084445" cy="2306955"/>
          </a:xfrm>
          <a:prstGeom prst="rect">
            <a:avLst/>
          </a:prstGeom>
          <a:solidFill>
            <a:srgbClr val="FFC000"/>
          </a:solidFill>
        </p:spPr>
        <p:txBody>
          <a:bodyPr wrap="square" rtlCol="0">
            <a:spAutoFit/>
          </a:bodyPr>
          <a:lstStyle/>
          <a:p>
            <a:r>
              <a:rPr lang="zh-CN" altLang="en-US" sz="2400"/>
              <a:t>我国的主要矛盾发生了变化</a:t>
            </a:r>
          </a:p>
          <a:p>
            <a:r>
              <a:rPr lang="zh-CN" altLang="en-US" sz="2400"/>
              <a:t>开启全面深化改革的新征程</a:t>
            </a:r>
          </a:p>
          <a:p>
            <a:r>
              <a:rPr lang="zh-CN" altLang="en-US" sz="2400"/>
              <a:t>我国经济发展由高速增长阶段转向高质量发展阶段</a:t>
            </a:r>
          </a:p>
          <a:p>
            <a:r>
              <a:rPr lang="zh-CN" altLang="en-US" sz="2400"/>
              <a:t>我国经济发展面临一系列现实挑战</a:t>
            </a:r>
          </a:p>
          <a:p>
            <a:r>
              <a:rPr lang="zh-CN" altLang="en-US" sz="2400"/>
              <a:t>改革只有进行时，没有完成时</a:t>
            </a:r>
          </a:p>
        </p:txBody>
      </p:sp>
      <p:sp>
        <p:nvSpPr>
          <p:cNvPr id="8" name="文本框 7"/>
          <p:cNvSpPr txBox="1"/>
          <p:nvPr/>
        </p:nvSpPr>
        <p:spPr>
          <a:xfrm>
            <a:off x="6299200" y="3872230"/>
            <a:ext cx="5054600" cy="1938020"/>
          </a:xfrm>
          <a:prstGeom prst="rect">
            <a:avLst/>
          </a:prstGeom>
          <a:solidFill>
            <a:srgbClr val="92D050"/>
          </a:solidFill>
        </p:spPr>
        <p:txBody>
          <a:bodyPr wrap="square" rtlCol="0">
            <a:spAutoFit/>
          </a:bodyPr>
          <a:lstStyle/>
          <a:p>
            <a:r>
              <a:rPr lang="zh-CN" altLang="en-US" sz="2400"/>
              <a:t>党和政府坚持以人民为中心的发展思想</a:t>
            </a:r>
          </a:p>
          <a:p>
            <a:r>
              <a:rPr lang="zh-CN" altLang="en-US" sz="2400"/>
              <a:t>党和政府抓住人民最关心最直接最现实的利益问题</a:t>
            </a:r>
          </a:p>
          <a:p>
            <a:r>
              <a:rPr lang="zh-CN" altLang="en-US" sz="2400"/>
              <a:t>发展的根本目的就是增进民生福祉</a:t>
            </a:r>
          </a:p>
        </p:txBody>
      </p:sp>
      <p:sp>
        <p:nvSpPr>
          <p:cNvPr id="9" name="文本框 8"/>
          <p:cNvSpPr txBox="1"/>
          <p:nvPr/>
        </p:nvSpPr>
        <p:spPr>
          <a:xfrm>
            <a:off x="663575" y="380365"/>
            <a:ext cx="2564765" cy="645160"/>
          </a:xfrm>
          <a:prstGeom prst="rect">
            <a:avLst/>
          </a:prstGeom>
          <a:noFill/>
        </p:spPr>
        <p:txBody>
          <a:bodyPr wrap="square" rtlCol="0">
            <a:spAutoFit/>
          </a:bodyPr>
          <a:lstStyle/>
          <a:p>
            <a:r>
              <a:rPr lang="zh-CN" altLang="en-US" sz="3600"/>
              <a:t>课堂小结</a:t>
            </a:r>
          </a:p>
        </p:txBody>
      </p:sp>
    </p:spTree>
  </p:cSld>
  <p:clrMapOvr>
    <a:masterClrMapping/>
  </p:clrMapOvr>
  <p:transition/>
  <p:timing/>
</p:sld>
</file>

<file path=ppt/slides/slide15.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标题 1"/>
          <p:cNvSpPr>
            <a:spLocks noGrp="1"/>
          </p:cNvSpPr>
          <p:nvPr>
            <p:ph type="title"/>
          </p:nvPr>
        </p:nvSpPr>
        <p:spPr/>
        <p:txBody>
          <a:bodyPr/>
          <a:lstStyle/>
          <a:p>
            <a:endParaRPr lang="zh-CN" altLang="en-US"/>
          </a:p>
        </p:txBody>
      </p:sp>
      <p:pic>
        <p:nvPicPr>
          <p:cNvPr id="4" name="内容占位符 3"/>
          <p:cNvPicPr>
            <a:picLocks noChangeAspect="1"/>
          </p:cNvPicPr>
          <p:nvPr>
            <p:ph idx="1"/>
          </p:nvPr>
        </p:nvPicPr>
        <p:blipFill>
          <a:blip r:embed="rId2"/>
          <a:stretch>
            <a:fillRect/>
          </a:stretch>
        </p:blipFill>
        <p:spPr>
          <a:xfrm rot="16200000">
            <a:off x="2668270" y="-2665730"/>
            <a:ext cx="6857365" cy="12191365"/>
          </a:xfrm>
          <a:prstGeom prst="rect">
            <a:avLst/>
          </a:prstGeom>
        </p:spPr>
      </p:pic>
    </p:spTree>
  </p:cSld>
  <p:clrMapOvr>
    <a:masterClrMapping/>
  </p:clrMapOvr>
  <p:transition/>
  <p:timing/>
</p:sld>
</file>

<file path=ppt/slides/slide16.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pic>
        <p:nvPicPr>
          <p:cNvPr id="5" name="图片 4"/>
          <p:cNvPicPr>
            <a:picLocks noChangeAspect="1"/>
          </p:cNvPicPr>
          <p:nvPr/>
        </p:nvPicPr>
        <p:blipFill>
          <a:blip r:embed="rId2"/>
          <a:stretch>
            <a:fillRect/>
          </a:stretch>
        </p:blipFill>
        <p:spPr>
          <a:xfrm>
            <a:off x="953135" y="617220"/>
            <a:ext cx="8804910" cy="3601720"/>
          </a:xfrm>
          <a:prstGeom prst="rect">
            <a:avLst/>
          </a:prstGeom>
        </p:spPr>
      </p:pic>
      <p:sp>
        <p:nvSpPr>
          <p:cNvPr id="7" name="文本框 6"/>
          <p:cNvSpPr txBox="1"/>
          <p:nvPr/>
        </p:nvSpPr>
        <p:spPr>
          <a:xfrm>
            <a:off x="1931035" y="4801870"/>
            <a:ext cx="4632325" cy="1076325"/>
          </a:xfrm>
          <a:prstGeom prst="rect">
            <a:avLst/>
          </a:prstGeom>
          <a:noFill/>
        </p:spPr>
        <p:txBody>
          <a:bodyPr wrap="square" rtlCol="0">
            <a:spAutoFit/>
          </a:bodyPr>
          <a:lstStyle/>
          <a:p>
            <a:r>
              <a:rPr lang="en-US" altLang="zh-CN" sz="3200"/>
              <a:t>1</a:t>
            </a:r>
            <a:r>
              <a:rPr lang="zh-CN" altLang="en-US" sz="3200">
                <a:ea typeface="宋体" pitchFamily="2" charset="-122"/>
              </a:rPr>
              <a:t>、促进社会公平正义</a:t>
            </a:r>
          </a:p>
          <a:p>
            <a:r>
              <a:rPr lang="en-US" altLang="zh-CN" sz="3200">
                <a:ea typeface="宋体" pitchFamily="2" charset="-122"/>
              </a:rPr>
              <a:t>2</a:t>
            </a:r>
            <a:r>
              <a:rPr lang="zh-CN" altLang="en-US" sz="3200">
                <a:ea typeface="宋体" pitchFamily="2" charset="-122"/>
              </a:rPr>
              <a:t>、实现共同富裕</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nodeType="clickEffec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linds(horizontal)">
                                      <p:cBhvr>
                                        <p:cTn id="7" dur="500"/>
                                        <p:tgtEl>
                                          <p:spTgt spid="7">
                                            <p:txEl>
                                              <p:pRg st="0" end="0"/>
                                            </p:txEl>
                                          </p:spTgt>
                                        </p:tgtEl>
                                      </p:cBhvr>
                                    </p:animEffect>
                                  </p:childTnLst>
                                </p:cTn>
                              </p:par>
                              <p:par>
                                <p:cTn id="8" presetID="3" presetClass="entr" presetSubtype="10" fill="hold" nodeType="withEffect">
                                  <p:childTnLst>
                                    <p:set>
                                      <p:cBhvr>
                                        <p:cTn id="9" dur="1" fill="hold">
                                          <p:stCondLst>
                                            <p:cond delay="0"/>
                                          </p:stCondLst>
                                        </p:cTn>
                                        <p:tgtEl>
                                          <p:spTgt spid="7">
                                            <p:txEl>
                                              <p:pRg st="1" end="1"/>
                                            </p:txEl>
                                          </p:spTgt>
                                        </p:tgtEl>
                                        <p:attrNameLst>
                                          <p:attrName>style.visibility</p:attrName>
                                        </p:attrNameLst>
                                      </p:cBhvr>
                                      <p:to>
                                        <p:strVal val="visible"/>
                                      </p:to>
                                    </p:set>
                                    <p:animEffect transition="in" filter="blinds(horizontal)">
                                      <p:cBhvr>
                                        <p:cTn id="10"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pic>
        <p:nvPicPr>
          <p:cNvPr id="4" name="内容占位符 3"/>
          <p:cNvPicPr>
            <a:picLocks noChangeAspect="1"/>
          </p:cNvPicPr>
          <p:nvPr>
            <p:ph idx="1"/>
          </p:nvPr>
        </p:nvPicPr>
        <p:blipFill>
          <a:blip r:embed="rId2"/>
          <a:stretch>
            <a:fillRect/>
          </a:stretch>
        </p:blipFill>
        <p:spPr>
          <a:xfrm rot="16200000">
            <a:off x="2856865" y="-2731770"/>
            <a:ext cx="4787265" cy="10250805"/>
          </a:xfrm>
          <a:prstGeom prst="rect">
            <a:avLst/>
          </a:prstGeom>
        </p:spPr>
      </p:pic>
      <p:sp>
        <p:nvSpPr>
          <p:cNvPr id="5" name="文本框 4"/>
          <p:cNvSpPr txBox="1"/>
          <p:nvPr/>
        </p:nvSpPr>
        <p:spPr>
          <a:xfrm>
            <a:off x="1297305" y="3790950"/>
            <a:ext cx="7212330" cy="829945"/>
          </a:xfrm>
          <a:prstGeom prst="rect">
            <a:avLst/>
          </a:prstGeom>
          <a:noFill/>
        </p:spPr>
        <p:txBody>
          <a:bodyPr wrap="square" rtlCol="0">
            <a:spAutoFit/>
          </a:bodyPr>
          <a:lstStyle/>
          <a:p>
            <a:r>
              <a:rPr lang="zh-CN" altLang="en-US" sz="2400"/>
              <a:t>（</a:t>
            </a:r>
            <a:r>
              <a:rPr lang="en-US" altLang="zh-CN" sz="2400"/>
              <a:t>2</a:t>
            </a:r>
            <a:r>
              <a:rPr lang="zh-CN" altLang="en-US" sz="2400">
                <a:ea typeface="宋体" pitchFamily="2" charset="-122"/>
              </a:rPr>
              <a:t>）为解决漫画中的问题，党和政府采取了哪些重大措施</a:t>
            </a:r>
            <a:r>
              <a:rPr lang="zh-CN" altLang="en-US">
                <a:ea typeface="宋体" pitchFamily="2" charset="-122"/>
              </a:rPr>
              <a:t>？</a:t>
            </a:r>
          </a:p>
        </p:txBody>
      </p:sp>
      <p:sp>
        <p:nvSpPr>
          <p:cNvPr id="6" name="文本框 5"/>
          <p:cNvSpPr txBox="1"/>
          <p:nvPr/>
        </p:nvSpPr>
        <p:spPr>
          <a:xfrm>
            <a:off x="663575" y="4907280"/>
            <a:ext cx="10380980" cy="1630045"/>
          </a:xfrm>
          <a:prstGeom prst="rect">
            <a:avLst/>
          </a:prstGeom>
          <a:noFill/>
        </p:spPr>
        <p:txBody>
          <a:bodyPr wrap="square" rtlCol="0">
            <a:spAutoFit/>
          </a:bodyPr>
          <a:lstStyle/>
          <a:p>
            <a:r>
              <a:rPr lang="zh-CN" altLang="en-US" sz="2000"/>
              <a:t>（</a:t>
            </a:r>
            <a:r>
              <a:rPr lang="en-US" altLang="zh-CN" sz="2000"/>
              <a:t>1</a:t>
            </a:r>
            <a:r>
              <a:rPr lang="zh-CN" altLang="en-US" sz="2000">
                <a:ea typeface="宋体" pitchFamily="2" charset="-122"/>
              </a:rPr>
              <a:t>）我国存在收入分配不合理、不公平的现象。</a:t>
            </a:r>
          </a:p>
          <a:p>
            <a:r>
              <a:rPr lang="zh-CN" altLang="en-US" sz="2000">
                <a:ea typeface="宋体" pitchFamily="2" charset="-122"/>
              </a:rPr>
              <a:t>（</a:t>
            </a:r>
            <a:r>
              <a:rPr lang="en-US" altLang="zh-CN" sz="2000">
                <a:ea typeface="宋体" pitchFamily="2" charset="-122"/>
              </a:rPr>
              <a:t>2</a:t>
            </a:r>
            <a:r>
              <a:rPr lang="zh-CN" altLang="en-US" sz="2000">
                <a:ea typeface="宋体" pitchFamily="2" charset="-122"/>
              </a:rPr>
              <a:t>）</a:t>
            </a:r>
            <a:r>
              <a:rPr lang="en-US" altLang="zh-CN" sz="2000">
                <a:ea typeface="宋体" pitchFamily="2" charset="-122"/>
              </a:rPr>
              <a:t>a</a:t>
            </a:r>
            <a:r>
              <a:rPr lang="zh-CN" altLang="en-US" sz="2000">
                <a:ea typeface="宋体" pitchFamily="2" charset="-122"/>
              </a:rPr>
              <a:t>党和政府坚持以人民中心的发展思想，强调人人参与、人人尽力、人人享有，让人民群众共享发展成果，引领全体人民携手迈入全面小康社会，朝着共同富裕方向稳步前进。</a:t>
            </a:r>
          </a:p>
          <a:p>
            <a:r>
              <a:rPr lang="en-US" altLang="zh-CN" sz="2000">
                <a:ea typeface="宋体" pitchFamily="2" charset="-122"/>
              </a:rPr>
              <a:t>b</a:t>
            </a:r>
            <a:r>
              <a:rPr lang="zh-CN" altLang="en-US" sz="2000">
                <a:ea typeface="宋体" pitchFamily="2" charset="-122"/>
              </a:rPr>
              <a:t>我国正逐步完善按劳分配为主体、多种分配方式并存的收入分配制度，着力健全社会保障制度，让改革成果更多更公平的惠及全体人民。</a:t>
            </a:r>
          </a:p>
        </p:txBody>
      </p:sp>
    </p:spTree>
  </p:cSld>
  <p:clrMapOvr>
    <a:masterClrMapping/>
  </p:clrMapOvr>
  <p:transition/>
  <p:timing/>
</p:sld>
</file>

<file path=ppt/slides/slide18.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zh-CN" altLang="en-US"/>
          </a:p>
        </p:txBody>
      </p:sp>
      <p:sp>
        <p:nvSpPr>
          <p:cNvPr id="4" name="矩形 3"/>
          <p:cNvSpPr/>
          <p:nvPr/>
        </p:nvSpPr>
        <p:spPr>
          <a:xfrm>
            <a:off x="4168140" y="2829560"/>
            <a:ext cx="3855720" cy="1198880"/>
          </a:xfrm>
          <a:prstGeom prst="rect">
            <a:avLst/>
          </a:prstGeom>
          <a:solidFill>
            <a:srgbClr val="FFC000"/>
          </a:solidFill>
          <a:ln>
            <a:noFill/>
          </a:ln>
        </p:spPr>
        <p:txBody>
          <a:bodyPr wrap="none" rtlCol="0" anchor="t">
            <a:spAutoFit/>
          </a:bodyPr>
          <a:lstStyle/>
          <a:p>
            <a:pPr algn="ctr"/>
            <a:r>
              <a:rPr lang="zh-CN" altLang="en-US" sz="7200" b="1">
                <a:solidFill>
                  <a:schemeClr val="tx1"/>
                </a:solidFill>
                <a:effectLst>
                  <a:outerShdw blurRad="38100" dist="19050" dir="2700000" algn="tl" rotWithShape="0">
                    <a:schemeClr val="dk1">
                      <a:alpha val="40000"/>
                    </a:schemeClr>
                  </a:outerShdw>
                </a:effectLst>
                <a:ea typeface="宋体" pitchFamily="2" charset="-122"/>
              </a:rPr>
              <a:t>谢谢大家</a:t>
            </a:r>
            <a:endParaRPr lang="zh-CN" altLang="en-US" sz="7200" b="1">
              <a:solidFill>
                <a:schemeClr val="tx1"/>
              </a:solidFill>
              <a:effectLst>
                <a:outerShdw blurRad="38100" dist="19050" dir="2700000" algn="tl" rotWithShape="0">
                  <a:schemeClr val="dk1">
                    <a:alpha val="40000"/>
                  </a:schemeClr>
                </a:outerShdw>
              </a:effectLst>
              <a:ea typeface="宋体" pitchFamily="2" charset="-122"/>
            </a:endParaRPr>
          </a:p>
        </p:txBody>
      </p:sp>
      <p:pic>
        <p:nvPicPr>
          <p:cNvPr id="5" name="New picture" hidden="1"/>
          <p:cNvPicPr/>
          <p:nvPr/>
        </p:nvPicPr>
        <p:blipFill>
          <a:blip r:embed="rId2"/>
          <a:stretch>
            <a:fillRect/>
          </a:stretch>
        </p:blipFill>
        <p:spPr>
          <a:xfrm>
            <a:off x="11252200" y="11455400"/>
            <a:ext cx="266700" cy="457200"/>
          </a:xfrm>
          <a:prstGeom prst="cube">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学习目标</a:t>
            </a:r>
          </a:p>
        </p:txBody>
      </p:sp>
      <p:sp>
        <p:nvSpPr>
          <p:cNvPr id="3" name="内容占位符 2"/>
          <p:cNvSpPr>
            <a:spLocks noGrp="1"/>
          </p:cNvSpPr>
          <p:nvPr>
            <p:ph idx="1"/>
          </p:nvPr>
        </p:nvSpPr>
        <p:spPr/>
        <p:txBody>
          <a:bodyPr/>
          <a:lstStyle/>
          <a:p>
            <a:pPr marL="0" indent="0">
              <a:buNone/>
            </a:pPr>
            <a:r>
              <a:rPr lang="en-US" altLang="zh-CN"/>
              <a:t>1</a:t>
            </a:r>
            <a:r>
              <a:rPr lang="zh-CN" altLang="en-US">
                <a:ea typeface="宋体" pitchFamily="2" charset="-122"/>
              </a:rPr>
              <a:t>、知道全面深化改革的必要性。</a:t>
            </a:r>
          </a:p>
          <a:p>
            <a:pPr marL="0" indent="0">
              <a:buNone/>
            </a:pPr>
            <a:endParaRPr lang="zh-CN" altLang="en-US">
              <a:ea typeface="宋体" pitchFamily="2" charset="-122"/>
            </a:endParaRPr>
          </a:p>
          <a:p>
            <a:pPr marL="0" indent="0">
              <a:buNone/>
            </a:pPr>
            <a:r>
              <a:rPr lang="en-US" altLang="zh-CN">
                <a:ea typeface="宋体" pitchFamily="2" charset="-122"/>
              </a:rPr>
              <a:t>2</a:t>
            </a:r>
            <a:r>
              <a:rPr lang="zh-CN" altLang="en-US">
                <a:ea typeface="宋体" pitchFamily="2" charset="-122"/>
              </a:rPr>
              <a:t>、理解坚持以人民为中心的发展思想。</a:t>
            </a:r>
          </a:p>
          <a:p>
            <a:pPr marL="0" indent="0">
              <a:buNone/>
            </a:pPr>
            <a:endParaRPr lang="zh-CN" altLang="en-US">
              <a:ea typeface="宋体" pitchFamily="2" charset="-122"/>
            </a:endParaRPr>
          </a:p>
          <a:p>
            <a:pPr marL="0" indent="0">
              <a:buNone/>
            </a:pPr>
            <a:r>
              <a:rPr lang="en-US" altLang="zh-CN">
                <a:ea typeface="宋体" pitchFamily="2" charset="-122"/>
              </a:rPr>
              <a:t>3</a:t>
            </a:r>
            <a:r>
              <a:rPr lang="zh-CN" altLang="en-US">
                <a:ea typeface="宋体" pitchFamily="2" charset="-122"/>
              </a:rPr>
              <a:t>、理解共享发展成果的内涵。</a:t>
            </a:r>
          </a:p>
        </p:txBody>
      </p:sp>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知识点一 改革进行时</a:t>
            </a:r>
          </a:p>
        </p:txBody>
      </p:sp>
      <p:sp>
        <p:nvSpPr>
          <p:cNvPr id="3" name="内容占位符 2"/>
          <p:cNvSpPr>
            <a:spLocks noGrp="1"/>
          </p:cNvSpPr>
          <p:nvPr>
            <p:ph idx="1"/>
          </p:nvPr>
        </p:nvSpPr>
        <p:spPr/>
        <p:txBody>
          <a:bodyPr>
            <a:normAutofit lnSpcReduction="10000"/>
          </a:bodyPr>
          <a:lstStyle/>
          <a:p>
            <a:pPr marL="0" indent="0">
              <a:buNone/>
            </a:pPr>
            <a:r>
              <a:rPr lang="zh-CN" altLang="en-US" sz="3200"/>
              <a:t>一、开启全面深化改革的新征程</a:t>
            </a:r>
          </a:p>
          <a:p>
            <a:pPr marL="0" indent="0">
              <a:buNone/>
            </a:pPr>
            <a:r>
              <a:rPr lang="zh-CN" altLang="en-US"/>
              <a:t>（</a:t>
            </a:r>
            <a:r>
              <a:rPr lang="en-US" altLang="zh-CN"/>
              <a:t>1</a:t>
            </a:r>
            <a:r>
              <a:rPr lang="zh-CN" altLang="en-US">
                <a:ea typeface="宋体" pitchFamily="2" charset="-122"/>
              </a:rPr>
              <a:t>）我国</a:t>
            </a:r>
            <a:r>
              <a:rPr lang="zh-CN" altLang="en-US">
                <a:solidFill>
                  <a:srgbClr val="FF0000"/>
                </a:solidFill>
                <a:ea typeface="宋体" pitchFamily="2" charset="-122"/>
              </a:rPr>
              <a:t>过去</a:t>
            </a:r>
            <a:r>
              <a:rPr lang="en-US" altLang="zh-CN">
                <a:solidFill>
                  <a:srgbClr val="FF0000"/>
                </a:solidFill>
                <a:ea typeface="宋体" pitchFamily="2" charset="-122"/>
              </a:rPr>
              <a:t>40</a:t>
            </a:r>
            <a:r>
              <a:rPr lang="zh-CN" altLang="en-US">
                <a:solidFill>
                  <a:srgbClr val="FF0000"/>
                </a:solidFill>
                <a:ea typeface="宋体" pitchFamily="2" charset="-122"/>
              </a:rPr>
              <a:t>年</a:t>
            </a:r>
            <a:r>
              <a:rPr lang="zh-CN" altLang="en-US">
                <a:ea typeface="宋体" pitchFamily="2" charset="-122"/>
              </a:rPr>
              <a:t>的快速发展</a:t>
            </a:r>
            <a:r>
              <a:rPr lang="zh-CN" altLang="en-US">
                <a:solidFill>
                  <a:srgbClr val="FF0000"/>
                </a:solidFill>
                <a:ea typeface="宋体" pitchFamily="2" charset="-122"/>
              </a:rPr>
              <a:t>靠的是改革开放</a:t>
            </a:r>
            <a:r>
              <a:rPr lang="zh-CN" altLang="en-US">
                <a:ea typeface="宋体" pitchFamily="2" charset="-122"/>
              </a:rPr>
              <a:t>，</a:t>
            </a:r>
            <a:r>
              <a:rPr lang="zh-CN" altLang="en-US">
                <a:solidFill>
                  <a:srgbClr val="FF0000"/>
                </a:solidFill>
                <a:ea typeface="宋体" pitchFamily="2" charset="-122"/>
              </a:rPr>
              <a:t>未来发展</a:t>
            </a:r>
            <a:r>
              <a:rPr lang="zh-CN" altLang="en-US">
                <a:ea typeface="宋体" pitchFamily="2" charset="-122"/>
              </a:rPr>
              <a:t>也必须坚定不移地</a:t>
            </a:r>
            <a:r>
              <a:rPr lang="zh-CN" altLang="en-US">
                <a:solidFill>
                  <a:srgbClr val="FF0000"/>
                </a:solidFill>
                <a:ea typeface="宋体" pitchFamily="2" charset="-122"/>
              </a:rPr>
              <a:t>依靠改革开放</a:t>
            </a:r>
            <a:r>
              <a:rPr lang="zh-CN" altLang="en-US">
                <a:ea typeface="宋体" pitchFamily="2" charset="-122"/>
              </a:rPr>
              <a:t>。中华民族伟大复兴，绝不是轻轻松松、敲锣打鼓就能实现的。</a:t>
            </a:r>
          </a:p>
          <a:p>
            <a:pPr marL="0" indent="0">
              <a:buNone/>
            </a:pPr>
            <a:r>
              <a:rPr lang="zh-CN" altLang="en-US">
                <a:ea typeface="宋体" pitchFamily="2" charset="-122"/>
              </a:rPr>
              <a:t>（</a:t>
            </a:r>
            <a:r>
              <a:rPr lang="en-US" altLang="zh-CN">
                <a:ea typeface="宋体" pitchFamily="2" charset="-122"/>
              </a:rPr>
              <a:t>2</a:t>
            </a:r>
            <a:r>
              <a:rPr lang="zh-CN" altLang="en-US">
                <a:ea typeface="宋体" pitchFamily="2" charset="-122"/>
              </a:rPr>
              <a:t>）进入新时代，我国</a:t>
            </a:r>
            <a:r>
              <a:rPr lang="zh-CN" altLang="en-US">
                <a:solidFill>
                  <a:srgbClr val="FF0000"/>
                </a:solidFill>
                <a:ea typeface="宋体" pitchFamily="2" charset="-122"/>
              </a:rPr>
              <a:t>社会主要矛盾</a:t>
            </a:r>
            <a:r>
              <a:rPr lang="zh-CN" altLang="en-US">
                <a:ea typeface="宋体" pitchFamily="2" charset="-122"/>
              </a:rPr>
              <a:t>已经转化为</a:t>
            </a:r>
            <a:r>
              <a:rPr lang="zh-CN" altLang="en-US">
                <a:solidFill>
                  <a:srgbClr val="FF0000"/>
                </a:solidFill>
                <a:ea typeface="宋体" pitchFamily="2" charset="-122"/>
              </a:rPr>
              <a:t>人民日益增长的美好生活需要和不平衡不充分之间的矛盾</a:t>
            </a:r>
            <a:r>
              <a:rPr lang="zh-CN" altLang="en-US">
                <a:ea typeface="宋体" pitchFamily="2" charset="-122"/>
              </a:rPr>
              <a:t>。</a:t>
            </a:r>
          </a:p>
          <a:p>
            <a:pPr marL="0" indent="0">
              <a:buNone/>
            </a:pPr>
            <a:r>
              <a:rPr lang="zh-CN" altLang="en-US">
                <a:ea typeface="宋体" pitchFamily="2" charset="-122"/>
              </a:rPr>
              <a:t>（</a:t>
            </a:r>
            <a:r>
              <a:rPr lang="en-US" altLang="zh-CN">
                <a:ea typeface="宋体" pitchFamily="2" charset="-122"/>
              </a:rPr>
              <a:t>3</a:t>
            </a:r>
            <a:r>
              <a:rPr lang="zh-CN" altLang="en-US">
                <a:ea typeface="宋体" pitchFamily="2" charset="-122"/>
              </a:rPr>
              <a:t>）在党的领导下，</a:t>
            </a:r>
            <a:r>
              <a:rPr lang="zh-CN" altLang="en-US">
                <a:solidFill>
                  <a:srgbClr val="FF0000"/>
                </a:solidFill>
                <a:ea typeface="宋体" pitchFamily="2" charset="-122"/>
              </a:rPr>
              <a:t>中国人民需要</a:t>
            </a:r>
            <a:r>
              <a:rPr lang="zh-CN" altLang="en-US">
                <a:ea typeface="宋体" pitchFamily="2" charset="-122"/>
              </a:rPr>
              <a:t>有效应对重大挑战、抵御重大风险、克服重大阻力，解决重大矛盾，进行新的伟大斗争，向顽瘴痼疾开刀，突破利益固化藩篱，</a:t>
            </a:r>
            <a:r>
              <a:rPr lang="zh-CN" altLang="en-US">
                <a:solidFill>
                  <a:srgbClr val="FF0000"/>
                </a:solidFill>
                <a:ea typeface="宋体" pitchFamily="2" charset="-122"/>
              </a:rPr>
              <a:t>将改革进行到底，开启全面深化改革的新征程。</a:t>
            </a:r>
          </a:p>
        </p:txBody>
      </p:sp>
      <p:sp>
        <p:nvSpPr>
          <p:cNvPr id="4" name="文本框 3"/>
          <p:cNvSpPr txBox="1"/>
          <p:nvPr/>
        </p:nvSpPr>
        <p:spPr>
          <a:xfrm>
            <a:off x="7045960" y="567055"/>
            <a:ext cx="4511675" cy="1383665"/>
          </a:xfrm>
          <a:prstGeom prst="rect">
            <a:avLst/>
          </a:prstGeom>
          <a:noFill/>
        </p:spPr>
        <p:txBody>
          <a:bodyPr wrap="square" rtlCol="0">
            <a:spAutoFit/>
          </a:bodyPr>
          <a:lstStyle/>
          <a:p>
            <a:r>
              <a:rPr lang="zh-CN" altLang="en-US" sz="2800"/>
              <a:t>全面深化改革的原因。</a:t>
            </a:r>
          </a:p>
          <a:p>
            <a:r>
              <a:rPr lang="zh-CN" altLang="en-US" sz="2800"/>
              <a:t>为什么改革只有进行时，没有完成时？</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3" name="内容占位符 2"/>
          <p:cNvSpPr>
            <a:spLocks noGrp="1"/>
          </p:cNvSpPr>
          <p:nvPr>
            <p:ph idx="1"/>
          </p:nvPr>
        </p:nvSpPr>
        <p:spPr/>
        <p:txBody>
          <a:bodyPr/>
          <a:lstStyle/>
          <a:p>
            <a:pPr marL="0" indent="0">
              <a:buNone/>
            </a:pPr>
            <a:r>
              <a:rPr lang="zh-CN" altLang="en-US" sz="3200"/>
              <a:t>二、全面深化改革的</a:t>
            </a:r>
            <a:r>
              <a:rPr lang="zh-CN" altLang="en-US" sz="3600">
                <a:solidFill>
                  <a:srgbClr val="FF0000"/>
                </a:solidFill>
              </a:rPr>
              <a:t>必要性</a:t>
            </a:r>
            <a:r>
              <a:rPr lang="zh-CN" altLang="en-US" sz="3200"/>
              <a:t>。</a:t>
            </a:r>
          </a:p>
          <a:p>
            <a:pPr marL="0" indent="0">
              <a:buNone/>
            </a:pPr>
            <a:r>
              <a:rPr lang="zh-CN" altLang="en-US"/>
              <a:t>（</a:t>
            </a:r>
            <a:r>
              <a:rPr lang="en-US" altLang="zh-CN"/>
              <a:t>1</a:t>
            </a:r>
            <a:r>
              <a:rPr lang="zh-CN" altLang="en-US">
                <a:ea typeface="宋体" pitchFamily="2" charset="-122"/>
              </a:rPr>
              <a:t>）</a:t>
            </a:r>
            <a:r>
              <a:rPr lang="zh-CN" altLang="en-US">
                <a:solidFill>
                  <a:srgbClr val="FF0000"/>
                </a:solidFill>
                <a:ea typeface="宋体" pitchFamily="2" charset="-122"/>
              </a:rPr>
              <a:t>我国经济发展进入新常态</a:t>
            </a:r>
            <a:r>
              <a:rPr lang="zh-CN" altLang="en-US">
                <a:ea typeface="宋体" pitchFamily="2" charset="-122"/>
              </a:rPr>
              <a:t>，已由高速增长阶段转向高质量发展阶段。我国将坚定不移地贯彻</a:t>
            </a:r>
            <a:r>
              <a:rPr lang="zh-CN" altLang="en-US">
                <a:solidFill>
                  <a:srgbClr val="FF0000"/>
                </a:solidFill>
                <a:ea typeface="宋体" pitchFamily="2" charset="-122"/>
              </a:rPr>
              <a:t>以人民为中心</a:t>
            </a:r>
            <a:r>
              <a:rPr lang="zh-CN" altLang="en-US">
                <a:ea typeface="宋体" pitchFamily="2" charset="-122"/>
              </a:rPr>
              <a:t>的发展思想，落实新发展理念，转变发展方式，转换增长动力，建设现代化经济体系，深化供给侧结构性改革，实现经济健康可持续发展。</a:t>
            </a:r>
          </a:p>
          <a:p>
            <a:pPr marL="0" indent="0">
              <a:buNone/>
            </a:pPr>
            <a:r>
              <a:rPr lang="en-US" altLang="zh-CN">
                <a:ea typeface="宋体" pitchFamily="2" charset="-122"/>
              </a:rPr>
              <a:t>(2)</a:t>
            </a:r>
            <a:r>
              <a:rPr lang="zh-CN" altLang="zh-CN">
                <a:solidFill>
                  <a:srgbClr val="FF0000"/>
                </a:solidFill>
                <a:ea typeface="宋体" pitchFamily="2" charset="-122"/>
              </a:rPr>
              <a:t>我国经济发展还面临区域发展不平衡</a:t>
            </a:r>
            <a:r>
              <a:rPr lang="zh-CN" altLang="zh-CN">
                <a:ea typeface="宋体" pitchFamily="2" charset="-122"/>
              </a:rPr>
              <a:t>、</a:t>
            </a:r>
            <a:r>
              <a:rPr lang="zh-CN" altLang="zh-CN">
                <a:solidFill>
                  <a:srgbClr val="FF0000"/>
                </a:solidFill>
                <a:ea typeface="宋体" pitchFamily="2" charset="-122"/>
              </a:rPr>
              <a:t>城镇化水平不高、城乡发展不平衡不协调等现实挑战。促进区域协调发展</a:t>
            </a:r>
            <a:r>
              <a:rPr lang="zh-CN" altLang="zh-CN">
                <a:ea typeface="宋体" pitchFamily="2" charset="-122"/>
              </a:rPr>
              <a:t>，坚持中国特色新型城镇化道路，推动城乡发展一体化，</a:t>
            </a:r>
            <a:r>
              <a:rPr lang="zh-CN" altLang="zh-CN">
                <a:solidFill>
                  <a:srgbClr val="FF0000"/>
                </a:solidFill>
                <a:ea typeface="宋体" pitchFamily="2" charset="-122"/>
              </a:rPr>
              <a:t>有利于实现共同富裕，促进社会公平正义。</a:t>
            </a:r>
          </a:p>
        </p:txBody>
      </p:sp>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标题 1"/>
          <p:cNvSpPr>
            <a:spLocks noGrp="1"/>
          </p:cNvSpPr>
          <p:nvPr>
            <p:ph type="title"/>
          </p:nvPr>
        </p:nvSpPr>
        <p:spPr>
          <a:xfrm>
            <a:off x="838200" y="154305"/>
            <a:ext cx="10515600" cy="1325563"/>
          </a:xfrm>
        </p:spPr>
        <p:txBody>
          <a:bodyPr/>
          <a:lstStyle/>
          <a:p>
            <a:r>
              <a:rPr lang="zh-CN" altLang="en-US"/>
              <a:t>探究与分享</a:t>
            </a:r>
          </a:p>
        </p:txBody>
      </p:sp>
      <p:sp>
        <p:nvSpPr>
          <p:cNvPr id="3" name="内容占位符 2"/>
          <p:cNvSpPr>
            <a:spLocks noGrp="1"/>
          </p:cNvSpPr>
          <p:nvPr>
            <p:ph idx="1"/>
          </p:nvPr>
        </p:nvSpPr>
        <p:spPr>
          <a:xfrm>
            <a:off x="748030" y="1252220"/>
            <a:ext cx="10515600" cy="3944620"/>
          </a:xfrm>
        </p:spPr>
        <p:txBody>
          <a:bodyPr/>
          <a:lstStyle/>
          <a:p>
            <a:pPr marL="0" indent="0">
              <a:buNone/>
            </a:pPr>
            <a:r>
              <a:rPr lang="zh-CN" altLang="en-US"/>
              <a:t>我国是能源消费大国。以煤为主的能源结构和粗放的能源发展方式，导致严重的环境问题和能源资源浪费。面对挑战，</a:t>
            </a:r>
            <a:r>
              <a:rPr lang="en-US" altLang="zh-CN"/>
              <a:t>2010</a:t>
            </a:r>
            <a:r>
              <a:rPr lang="zh-CN" altLang="en-US">
                <a:ea typeface="宋体" pitchFamily="2" charset="-122"/>
              </a:rPr>
              <a:t>年，国家电网公司发布的《国家电网公司绿色发展白皮书》指出：转变能源发展方式，以电代煤，减少煤炭直接燃烧带来的污染物排放；转变电力发展方式，建设以特高压电网为骨干网架的坚强智能电网；发展方式转型升级，开启</a:t>
            </a:r>
            <a:r>
              <a:rPr lang="en-US" altLang="zh-CN">
                <a:ea typeface="宋体" pitchFamily="2" charset="-122"/>
              </a:rPr>
              <a:t>“</a:t>
            </a:r>
            <a:r>
              <a:rPr lang="zh-CN" altLang="en-US">
                <a:ea typeface="宋体" pitchFamily="2" charset="-122"/>
              </a:rPr>
              <a:t>无燃煤</a:t>
            </a:r>
            <a:r>
              <a:rPr lang="en-US" altLang="zh-CN">
                <a:ea typeface="宋体" pitchFamily="2" charset="-122"/>
              </a:rPr>
              <a:t>”</a:t>
            </a:r>
            <a:r>
              <a:rPr lang="zh-CN" altLang="en-US">
                <a:ea typeface="宋体" pitchFamily="2" charset="-122"/>
              </a:rPr>
              <a:t>的绿色时代。</a:t>
            </a:r>
            <a:r>
              <a:rPr lang="en-US" altLang="zh-CN">
                <a:ea typeface="宋体" pitchFamily="2" charset="-122"/>
              </a:rPr>
              <a:t>2016</a:t>
            </a:r>
            <a:r>
              <a:rPr lang="zh-CN" altLang="en-US">
                <a:ea typeface="宋体" pitchFamily="2" charset="-122"/>
              </a:rPr>
              <a:t>年，国家电网作为全球范围内接入新能源规模最大的电网，将进一步加快特高压跨区域输电通道建设，加快构建中国能源互联网，实现更大范围内</a:t>
            </a:r>
            <a:r>
              <a:rPr lang="en-US" altLang="zh-CN">
                <a:ea typeface="宋体" pitchFamily="2" charset="-122"/>
              </a:rPr>
              <a:t>“</a:t>
            </a:r>
            <a:r>
              <a:rPr lang="zh-CN" altLang="en-US">
                <a:ea typeface="宋体" pitchFamily="2" charset="-122"/>
              </a:rPr>
              <a:t>水</a:t>
            </a:r>
            <a:r>
              <a:rPr lang="en-US" altLang="zh-CN">
                <a:ea typeface="宋体" pitchFamily="2" charset="-122"/>
              </a:rPr>
              <a:t>”“</a:t>
            </a:r>
            <a:r>
              <a:rPr lang="zh-CN" altLang="en-US">
                <a:ea typeface="宋体" pitchFamily="2" charset="-122"/>
              </a:rPr>
              <a:t>火</a:t>
            </a:r>
            <a:r>
              <a:rPr lang="en-US" altLang="zh-CN">
                <a:ea typeface="宋体" pitchFamily="2" charset="-122"/>
              </a:rPr>
              <a:t>”</a:t>
            </a:r>
            <a:r>
              <a:rPr lang="zh-CN" altLang="en-US">
                <a:ea typeface="宋体" pitchFamily="2" charset="-122"/>
              </a:rPr>
              <a:t>互济、</a:t>
            </a:r>
            <a:r>
              <a:rPr lang="en-US" altLang="zh-CN">
                <a:ea typeface="宋体" pitchFamily="2" charset="-122"/>
              </a:rPr>
              <a:t>“</a:t>
            </a:r>
            <a:r>
              <a:rPr lang="zh-CN" altLang="en-US">
                <a:ea typeface="宋体" pitchFamily="2" charset="-122"/>
              </a:rPr>
              <a:t>风</a:t>
            </a:r>
            <a:r>
              <a:rPr lang="en-US" altLang="zh-CN">
                <a:ea typeface="宋体" pitchFamily="2" charset="-122"/>
              </a:rPr>
              <a:t>”“</a:t>
            </a:r>
            <a:r>
              <a:rPr lang="zh-CN" altLang="en-US">
                <a:ea typeface="宋体" pitchFamily="2" charset="-122"/>
              </a:rPr>
              <a:t>光</a:t>
            </a:r>
            <a:r>
              <a:rPr lang="en-US" altLang="zh-CN">
                <a:ea typeface="宋体" pitchFamily="2" charset="-122"/>
              </a:rPr>
              <a:t>“</a:t>
            </a:r>
            <a:r>
              <a:rPr lang="zh-CN" altLang="en-US">
                <a:ea typeface="宋体" pitchFamily="2" charset="-122"/>
              </a:rPr>
              <a:t>互补，促进新能源大规模开发和高效利用。</a:t>
            </a:r>
          </a:p>
        </p:txBody>
      </p:sp>
      <p:sp>
        <p:nvSpPr>
          <p:cNvPr id="4" name="文本框 3"/>
          <p:cNvSpPr txBox="1"/>
          <p:nvPr/>
        </p:nvSpPr>
        <p:spPr>
          <a:xfrm>
            <a:off x="1040130" y="5073650"/>
            <a:ext cx="8976995" cy="953135"/>
          </a:xfrm>
          <a:prstGeom prst="rect">
            <a:avLst/>
          </a:prstGeom>
          <a:noFill/>
        </p:spPr>
        <p:txBody>
          <a:bodyPr wrap="square" rtlCol="0">
            <a:spAutoFit/>
          </a:bodyPr>
          <a:lstStyle/>
          <a:p>
            <a:r>
              <a:rPr lang="zh-CN" altLang="en-US" sz="2800"/>
              <a:t>请你从技术创新和社会责任等方面分析，国家电网公司为什么主动进行战略调整、转变发展方式？</a:t>
            </a:r>
          </a:p>
        </p:txBody>
      </p:sp>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4" name="New shape"/>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sz="1200" b="0" smtId="4294967295">
                <a:solidFill>
                  <a:srgbClr val="000000"/>
                </a:solidFill>
              </a:rPr>
              <a:t>同学丙：共享发展就是要共同享有国家发展的所有成果。</a:t>
            </a:r>
          </a:p>
          <a:p>
            <a:pPr algn="l"/>
            <a:r>
              <a:rPr sz="1200" b="0" smtId="4294967295">
                <a:solidFill>
                  <a:srgbClr val="000000"/>
                </a:solidFill>
              </a:rPr>
              <a:t>（2）进入新时代，我国社会主要矛盾已经转化为人民日益增长的美好生活需要和不平衡不充分之间的矛盾。</a:t>
            </a:r>
          </a:p>
          <a:p>
            <a:pPr algn="l"/>
            <a:r>
              <a:rPr sz="1200" b="0" smtId="4294967295">
                <a:solidFill>
                  <a:srgbClr val="000000"/>
                </a:solidFill>
              </a:rPr>
              <a:t>人人共享需要人人共建。</a:t>
            </a:r>
          </a:p>
          <a:p>
            <a:pPr algn="l"/>
            <a:r>
              <a:rPr sz="1200" b="0" smtId="4294967295">
                <a:solidFill>
                  <a:srgbClr val="000000"/>
                </a:solidFill>
              </a:rPr>
              <a:t>2016年，国家电网作为全球范围内接入新能源规模最大的电网，将进一步加快特高压跨区域输电通道建设，加快构建中国能源互联网，实现更大范围内“水”“火”互济、“风”“光“互补，促进新能源大规模开发和高效利用。</a:t>
            </a:r>
          </a:p>
          <a:p>
            <a:pPr algn="l"/>
            <a:r>
              <a:rPr sz="1200" b="0" smtId="4294967295">
                <a:solidFill>
                  <a:srgbClr val="000000"/>
                </a:solidFill>
              </a:rPr>
              <a:t>第二课时 走向共同富裕</a:t>
            </a:r>
          </a:p>
          <a:p>
            <a:pPr algn="l"/>
            <a:r>
              <a:rPr sz="1200" b="0" smtId="4294967295">
                <a:solidFill>
                  <a:srgbClr val="000000"/>
                </a:solidFill>
              </a:rPr>
              <a:t>只有多谋民生之利、多解民生之忧，在发展中补齐民生短板、促进社会公平正义，才能不断促进人的全面发展、社会全面进步，而这一切都离不开社会主义制度的坚实保障。</a:t>
            </a:r>
          </a:p>
          <a:p>
            <a:pPr algn="l"/>
            <a:r>
              <a:rPr sz="1200" b="0" smtId="4294967295">
                <a:solidFill>
                  <a:srgbClr val="000000"/>
                </a:solidFill>
              </a:rPr>
              <a:t>为什么改革只有进行时，没有完成时？</a:t>
            </a:r>
          </a:p>
          <a:p>
            <a:pPr algn="l"/>
            <a:r>
              <a:rPr sz="1200" b="0" smtId="4294967295">
                <a:solidFill>
                  <a:srgbClr val="000000"/>
                </a:solidFill>
              </a:rPr>
              <a:t>（3）在党的领导下，中国人民需要有效应对重大挑战、抵御重大风险、克服重大阻力，解决重大矛盾，进行新的伟大斗争，向顽瘴痼疾开刀，突破利益固化藩篱，将改革进行到底，开启全面深化改革的新征程。</a:t>
            </a:r>
          </a:p>
          <a:p>
            <a:pPr algn="l"/>
            <a:r>
              <a:rPr sz="1200" b="0" smtId="4294967295">
                <a:solidFill>
                  <a:srgbClr val="000000"/>
                </a:solidFill>
              </a:rPr>
              <a:t>人人享有的全民医保，就是指政府必须建立或举办让城乡所有公民都能参加的医疗保险，使所有人患病之后都能从政府举办的医疗保险制度那里得到帮助，所有人群不分地位、身份、性别、地区、收入一律平等，这才叫全民享有。</a:t>
            </a:r>
          </a:p>
          <a:p>
            <a:pPr algn="l"/>
            <a:r>
              <a:rPr sz="1200" b="0" smtId="4294967295">
                <a:solidFill>
                  <a:srgbClr val="000000"/>
                </a:solidFill>
              </a:rPr>
              <a:t>（2）为解决漫画中的问题，党和政府采取了哪些重大措施？</a:t>
            </a:r>
          </a:p>
          <a:p>
            <a:pPr algn="l"/>
            <a:r>
              <a:rPr sz="1200" b="0" smtId="4294967295">
                <a:solidFill>
                  <a:srgbClr val="000000"/>
                </a:solidFill>
              </a:rPr>
              <a:t>一、坚持以人民为中心的发展思想</a:t>
            </a:r>
          </a:p>
          <a:p>
            <a:pPr algn="l"/>
            <a:r>
              <a:rPr sz="1200" b="0" smtId="4294967295">
                <a:solidFill>
                  <a:srgbClr val="000000"/>
                </a:solidFill>
              </a:rPr>
              <a:t>近年来，党和政府采取了很多措施保障和改善民生。</a:t>
            </a:r>
          </a:p>
          <a:p>
            <a:pPr algn="l"/>
            <a:r>
              <a:rPr sz="1200" b="0" smtId="4294967295">
                <a:solidFill>
                  <a:srgbClr val="000000"/>
                </a:solidFill>
              </a:rPr>
              <a:t>改革只有进行时，没有完成时</a:t>
            </a:r>
          </a:p>
          <a:p>
            <a:pPr algn="l"/>
            <a:r>
              <a:rPr sz="1200" b="0" smtId="4294967295">
                <a:solidFill>
                  <a:srgbClr val="000000"/>
                </a:solidFill>
              </a:rPr>
              <a:t>我国将坚定不移地贯彻以人民为中心的发展思想，落实新发展理念，转变发展方式，转换增长动力，建设现代化经济体系，深化供给侧结构性改革，实现经济健康可持续发展。</a:t>
            </a:r>
          </a:p>
          <a:p>
            <a:pPr algn="l"/>
            <a:r>
              <a:rPr sz="1200" b="0" smtId="4294967295">
                <a:solidFill>
                  <a:srgbClr val="000000"/>
                </a:solidFill>
              </a:rPr>
              <a:t>有利于美丽中国，国家电网主动进行战略调整，是积极承担社会责任的表现。</a:t>
            </a:r>
          </a:p>
          <a:p>
            <a:pPr algn="l"/>
            <a:r>
              <a:rPr sz="1200" b="0" smtId="4294967295">
                <a:solidFill>
                  <a:srgbClr val="000000"/>
                </a:solidFill>
              </a:rPr>
              <a:t>以煤为主的能源结构和粗放的能源发展方式，导致严重的环境问题和能源资源浪费。</a:t>
            </a:r>
          </a:p>
          <a:p>
            <a:pPr algn="l"/>
            <a:r>
              <a:rPr sz="1200" b="0" smtId="4294967295">
                <a:solidFill>
                  <a:srgbClr val="000000"/>
                </a:solidFill>
              </a:rPr>
              <a:t>“治国有常，而利民为本。</a:t>
            </a:r>
          </a:p>
          <a:p>
            <a:pPr algn="l"/>
            <a:r>
              <a:rPr sz="1200" b="0" smtId="4294967295">
                <a:solidFill>
                  <a:srgbClr val="000000"/>
                </a:solidFill>
              </a:rPr>
              <a:t>知识点二：共享发展成果</a:t>
            </a:r>
          </a:p>
          <a:p>
            <a:pPr algn="l"/>
            <a:r>
              <a:rPr sz="1200" b="0" smtId="4294967295">
                <a:solidFill>
                  <a:srgbClr val="000000"/>
                </a:solidFill>
              </a:rPr>
              <a:t>人人共享需要人人共建。</a:t>
            </a:r>
          </a:p>
          <a:p>
            <a:pPr algn="l"/>
            <a:r>
              <a:rPr sz="1200" b="0" smtId="4294967295">
                <a:solidFill>
                  <a:srgbClr val="000000"/>
                </a:solidFill>
              </a:rPr>
              <a:t>党和政府抓住人民最关心最直接最现实的利益问题</a:t>
            </a:r>
          </a:p>
        </p:txBody>
      </p:sp>
      <p:pic>
        <p:nvPicPr>
          <p:cNvPr id="5" name="New picture"/>
          <p:cNvPicPr/>
          <p:nvPr/>
        </p:nvPicPr>
        <p:blipFill>
          <a:blip r:embed="rId2"/>
          <a:stretch>
            <a:fillRect/>
          </a:stretch>
        </p:blipFill>
        <p:spPr>
          <a:xfrm>
            <a:off x="0" y="0"/>
            <a:ext cx="12192000" cy="6858000"/>
          </a:xfrm>
          <a:prstGeom prst="rect">
            <a:avLst/>
          </a:prstGeom>
        </p:spPr>
      </p:pic>
      <p:sp>
        <p:nvSpPr>
          <p:cNvPr id="3" name="内容占位符 2"/>
          <p:cNvSpPr>
            <a:spLocks noGrp="1"/>
          </p:cNvSpPr>
          <p:nvPr>
            <p:ph idx="1"/>
          </p:nvPr>
        </p:nvSpPr>
        <p:spPr/>
        <p:txBody>
          <a:bodyPr/>
          <a:lstStyle/>
          <a:p>
            <a:pPr marL="0" indent="0">
              <a:buNone/>
            </a:pPr>
            <a:r>
              <a:rPr lang="en-US" altLang="zh-CN"/>
              <a:t>1</a:t>
            </a:r>
            <a:r>
              <a:rPr lang="zh-CN" altLang="en-US">
                <a:ea typeface="宋体" pitchFamily="2" charset="-122"/>
              </a:rPr>
              <a:t>、技术创新角度看，</a:t>
            </a:r>
            <a:r>
              <a:rPr lang="zh-CN" altLang="en-US">
                <a:solidFill>
                  <a:srgbClr val="FF0000"/>
                </a:solidFill>
                <a:ea typeface="宋体" pitchFamily="2" charset="-122"/>
              </a:rPr>
              <a:t>电网发展与经济能源环境相关</a:t>
            </a:r>
            <a:r>
              <a:rPr lang="zh-CN" altLang="en-US">
                <a:ea typeface="宋体" pitchFamily="2" charset="-122"/>
              </a:rPr>
              <a:t>，国家电网通过技术创新、转变能源发展方式和电力发展方式，以电代煤，安全发展，高校发展，清洁发展，</a:t>
            </a:r>
            <a:r>
              <a:rPr lang="zh-CN" altLang="en-US">
                <a:solidFill>
                  <a:srgbClr val="FF0000"/>
                </a:solidFill>
                <a:ea typeface="宋体" pitchFamily="2" charset="-122"/>
              </a:rPr>
              <a:t>全面促进生态文明建设。</a:t>
            </a:r>
            <a:endParaRPr lang="zh-CN" altLang="en-US">
              <a:ea typeface="宋体" pitchFamily="2" charset="-122"/>
            </a:endParaRPr>
          </a:p>
          <a:p>
            <a:pPr marL="0" indent="0">
              <a:buNone/>
            </a:pPr>
            <a:r>
              <a:rPr lang="en-US" altLang="zh-CN">
                <a:ea typeface="宋体" pitchFamily="2" charset="-122"/>
              </a:rPr>
              <a:t>2</a:t>
            </a:r>
            <a:r>
              <a:rPr lang="zh-CN" altLang="en-US">
                <a:ea typeface="宋体" pitchFamily="2" charset="-122"/>
              </a:rPr>
              <a:t>、社会责任角度看，</a:t>
            </a:r>
            <a:r>
              <a:rPr lang="zh-CN" altLang="en-US">
                <a:solidFill>
                  <a:srgbClr val="FF0000"/>
                </a:solidFill>
                <a:ea typeface="宋体" pitchFamily="2" charset="-122"/>
              </a:rPr>
              <a:t>企业不仅要赢利，而且要对环境负责，承担相应的社会责任，</a:t>
            </a:r>
            <a:r>
              <a:rPr lang="zh-CN" altLang="en-US">
                <a:ea typeface="宋体" pitchFamily="2" charset="-122"/>
              </a:rPr>
              <a:t>绿色发展和新能源发展有利于保护和改善自然环境。有利于美丽中国，国家电网主动进行战略调整，</a:t>
            </a:r>
            <a:r>
              <a:rPr lang="zh-CN" altLang="en-US">
                <a:solidFill>
                  <a:srgbClr val="FF0000"/>
                </a:solidFill>
                <a:ea typeface="宋体" pitchFamily="2" charset="-122"/>
              </a:rPr>
              <a:t>是积极承担社会责任的表现。</a:t>
            </a:r>
          </a:p>
        </p:txBody>
      </p:sp>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z="3200"/>
              <a:t>三、弘扬改革精神</a:t>
            </a:r>
          </a:p>
        </p:txBody>
      </p:sp>
      <p:sp>
        <p:nvSpPr>
          <p:cNvPr id="3" name="内容占位符 2"/>
          <p:cNvSpPr>
            <a:spLocks noGrp="1"/>
          </p:cNvSpPr>
          <p:nvPr>
            <p:ph idx="1"/>
          </p:nvPr>
        </p:nvSpPr>
        <p:spPr/>
        <p:txBody>
          <a:bodyPr/>
          <a:lstStyle/>
          <a:p>
            <a:pPr marL="0" indent="0" fontAlgn="auto">
              <a:lnSpc>
                <a:spcPct val="150000"/>
              </a:lnSpc>
              <a:buNone/>
            </a:pPr>
            <a:r>
              <a:rPr lang="zh-CN" altLang="en-US">
                <a:solidFill>
                  <a:srgbClr val="FF0000"/>
                </a:solidFill>
              </a:rPr>
              <a:t>改革开放是当代中国最鲜明的特色</a:t>
            </a:r>
            <a:r>
              <a:rPr lang="zh-CN" altLang="en-US"/>
              <a:t>。改革只有进行时，没有完成时。</a:t>
            </a:r>
            <a:r>
              <a:rPr lang="zh-CN" altLang="en-US">
                <a:solidFill>
                  <a:srgbClr val="FF0000"/>
                </a:solidFill>
              </a:rPr>
              <a:t>只有全社会</a:t>
            </a:r>
            <a:r>
              <a:rPr lang="zh-CN" altLang="en-US"/>
              <a:t>不断弘扬</a:t>
            </a:r>
            <a:r>
              <a:rPr lang="zh-CN" altLang="en-US">
                <a:solidFill>
                  <a:srgbClr val="00B050"/>
                </a:solidFill>
              </a:rPr>
              <a:t>与时俱进、锐意进取、勤于探索、勇于实践</a:t>
            </a:r>
            <a:r>
              <a:rPr lang="zh-CN" altLang="en-US"/>
              <a:t>的</a:t>
            </a:r>
            <a:r>
              <a:rPr lang="zh-CN" altLang="en-US">
                <a:solidFill>
                  <a:srgbClr val="FF0000"/>
                </a:solidFill>
              </a:rPr>
              <a:t>改革创新精神</a:t>
            </a:r>
            <a:r>
              <a:rPr lang="zh-CN" altLang="en-US"/>
              <a:t>，继续自强不息、自我革新，</a:t>
            </a:r>
            <a:r>
              <a:rPr lang="zh-CN" altLang="en-US">
                <a:solidFill>
                  <a:srgbClr val="FF0000"/>
                </a:solidFill>
              </a:rPr>
              <a:t>才能持续推动全面深化改革的历史进程，才能奏响中国走向繁荣富强的最强音。</a:t>
            </a:r>
          </a:p>
        </p:txBody>
      </p:sp>
    </p:spTree>
  </p:cSld>
  <p:clrMapOvr>
    <a:masterClrMapping/>
  </p:clrMapOvr>
  <p:transition/>
  <p:timing/>
</p:sld>
</file>

<file path=ppt/slides/slide8.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4" name="New shape"/>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sz="1200" b="0" smtId="4294967295">
                <a:solidFill>
                  <a:srgbClr val="000000"/>
                </a:solidFill>
              </a:rPr>
              <a:t>“治国有常，而利民为本。</a:t>
            </a:r>
          </a:p>
          <a:p>
            <a:pPr algn="l"/>
            <a:r>
              <a:rPr sz="1200" b="0" smtId="4294967295">
                <a:solidFill>
                  <a:srgbClr val="000000"/>
                </a:solidFill>
              </a:rPr>
              <a:t>（3）在党的领导下，中国人民需要有效应对重大挑战、抵御重大风险、克服重大阻力，解决重大矛盾，进行新的伟大斗争，向顽瘴痼疾开刀，突破利益固化藩篱，将改革进行到底，开启全面深化改革的新征程。</a:t>
            </a:r>
          </a:p>
          <a:p>
            <a:pPr algn="l"/>
            <a:r>
              <a:rPr sz="1200" b="0" smtId="4294967295">
                <a:solidFill>
                  <a:srgbClr val="000000"/>
                </a:solidFill>
              </a:rPr>
              <a:t>同学们围绕“共享发展”的话题，你一言我一语地展开了讨论。</a:t>
            </a:r>
          </a:p>
          <a:p>
            <a:pPr algn="l"/>
            <a:r>
              <a:rPr sz="1200" b="0" smtId="4294967295">
                <a:solidFill>
                  <a:srgbClr val="000000"/>
                </a:solidFill>
              </a:rPr>
              <a:t>我国将坚定不移地贯彻以人民为中心的发展思想，落实新发展理念，转变发展方式，转换增长动力，建设现代化经济体系，深化供给侧结构性改革，实现经济健康可持续发展。</a:t>
            </a:r>
          </a:p>
          <a:p>
            <a:pPr algn="l"/>
            <a:r>
              <a:rPr sz="1200" b="0" smtId="4294967295">
                <a:solidFill>
                  <a:srgbClr val="000000"/>
                </a:solidFill>
              </a:rPr>
              <a:t>以煤为主的能源结构和粗放的能源发展方式，导致严重的环境问题和能源资源浪费。</a:t>
            </a:r>
          </a:p>
          <a:p>
            <a:pPr algn="l"/>
            <a:r>
              <a:rPr sz="1200" b="0" smtId="4294967295">
                <a:solidFill>
                  <a:srgbClr val="000000"/>
                </a:solidFill>
              </a:rPr>
              <a:t>（2）进入新时代，我国社会主要矛盾已经转化为人民日益增长的美好生活需要和不平衡不充分之间的矛盾。</a:t>
            </a:r>
          </a:p>
          <a:p>
            <a:pPr algn="l"/>
            <a:r>
              <a:rPr sz="1200" b="0" smtId="4294967295">
                <a:solidFill>
                  <a:srgbClr val="000000"/>
                </a:solidFill>
              </a:rPr>
              <a:t>促进区域协调发展，坚持中国特色新型城镇化道路，推动城乡发展一体化，有利于实现共同富裕，促进社会公平正义。</a:t>
            </a:r>
          </a:p>
          <a:p>
            <a:pPr algn="l"/>
            <a:r>
              <a:rPr sz="1200" b="0" smtId="4294967295">
                <a:solidFill>
                  <a:srgbClr val="000000"/>
                </a:solidFill>
              </a:rPr>
              <a:t>发展的根本目的就是增进民生福祉</a:t>
            </a:r>
          </a:p>
          <a:p>
            <a:pPr algn="l"/>
            <a:r>
              <a:rPr sz="1200" b="0" smtId="4294967295">
                <a:solidFill>
                  <a:srgbClr val="000000"/>
                </a:solidFill>
              </a:rPr>
              <a:t>改革开放是当代中国最鲜明的特色。</a:t>
            </a:r>
          </a:p>
          <a:p>
            <a:pPr algn="l"/>
            <a:r>
              <a:rPr sz="1200" b="0" smtId="4294967295">
                <a:solidFill>
                  <a:srgbClr val="000000"/>
                </a:solidFill>
              </a:rPr>
              <a:t>请你从技术创新和社会责任等方面分析，国家电网公司为什么主动进行战略调整、转变发展方式？</a:t>
            </a:r>
          </a:p>
          <a:p>
            <a:pPr algn="l"/>
            <a:r>
              <a:rPr sz="1200" b="0" smtId="4294967295">
                <a:solidFill>
                  <a:srgbClr val="000000"/>
                </a:solidFill>
              </a:rPr>
              <a:t>同学丙：共享发展就是要共同享有国家发展的所有成果。</a:t>
            </a:r>
          </a:p>
          <a:p>
            <a:pPr algn="l"/>
            <a:r>
              <a:rPr sz="1200" b="0" smtId="4294967295">
                <a:solidFill>
                  <a:srgbClr val="000000"/>
                </a:solidFill>
              </a:rPr>
              <a:t>1、技术创新角度看，电网发展与经济能源环境相关，国家电网通过技术创新、转变能源发展方式和电力发展方式，以电代煤，安全发展，高校发展，清洁发展，全面促进生态文明建设。</a:t>
            </a:r>
          </a:p>
          <a:p>
            <a:pPr algn="l"/>
            <a:r>
              <a:rPr sz="1200" b="0" smtId="4294967295">
                <a:solidFill>
                  <a:srgbClr val="000000"/>
                </a:solidFill>
              </a:rPr>
              <a:t>（2）a党和政府坚持以人民中心的发展思想，强调人人参与、人人尽力、人人享有，让人民群众共享发展成果，引领全体人民携手迈入全面小康社会，朝着共同富裕方向稳步前进。</a:t>
            </a:r>
          </a:p>
          <a:p>
            <a:pPr algn="l"/>
            <a:r>
              <a:rPr sz="1200" b="0" smtId="4294967295">
                <a:solidFill>
                  <a:srgbClr val="000000"/>
                </a:solidFill>
              </a:rPr>
              <a:t>“天地之大，黎元为先”发展的根本目的就是增进民生福祉。</a:t>
            </a:r>
          </a:p>
          <a:p>
            <a:pPr algn="l"/>
            <a:r>
              <a:rPr sz="1200" b="0" smtId="4294967295">
                <a:solidFill>
                  <a:srgbClr val="000000"/>
                </a:solidFill>
              </a:rPr>
              <a:t>以煤为主的能源结构和粗放的能源发展方式，导致严重的环境问题和能源资源浪费。</a:t>
            </a:r>
          </a:p>
          <a:p>
            <a:pPr algn="l"/>
            <a:r>
              <a:rPr sz="1200" b="0" smtId="4294967295">
                <a:solidFill>
                  <a:srgbClr val="000000"/>
                </a:solidFill>
              </a:rPr>
              <a:t>发展方式转型升级，开启“无燃煤”的绿色时代。</a:t>
            </a:r>
          </a:p>
          <a:p>
            <a:pPr algn="l"/>
            <a:r>
              <a:rPr sz="1200" b="0" smtId="4294967295">
                <a:solidFill>
                  <a:srgbClr val="000000"/>
                </a:solidFill>
              </a:rPr>
              <a:t>开启全面深化改革的新征程</a:t>
            </a:r>
          </a:p>
          <a:p>
            <a:pPr algn="l"/>
            <a:r>
              <a:rPr sz="1200" b="0" smtId="4294967295">
                <a:solidFill>
                  <a:srgbClr val="000000"/>
                </a:solidFill>
              </a:rPr>
              <a:t>转变电力发展方式，建设以特高压电网为骨干网架的坚强智能电网；</a:t>
            </a:r>
          </a:p>
          <a:p>
            <a:pPr algn="l"/>
            <a:r>
              <a:rPr sz="1200" b="0" smtId="4294967295">
                <a:solidFill>
                  <a:srgbClr val="000000"/>
                </a:solidFill>
              </a:rPr>
              <a:t>以煤为主的能源结构和粗放的能源发展方式，导致严重的环境问题和能源资源浪费。</a:t>
            </a:r>
          </a:p>
          <a:p>
            <a:pPr algn="l"/>
            <a:r>
              <a:rPr sz="1200" b="0" smtId="4294967295">
                <a:solidFill>
                  <a:srgbClr val="000000"/>
                </a:solidFill>
              </a:rPr>
              <a:t>转变电力发展方式，建设以特高压电网为骨干网架的坚强智能电网；</a:t>
            </a:r>
          </a:p>
        </p:txBody>
      </p:sp>
      <p:pic>
        <p:nvPicPr>
          <p:cNvPr id="5" name="New picture"/>
          <p:cNvPicPr/>
          <p:nvPr/>
        </p:nvPicPr>
        <p:blipFill>
          <a:blip r:embed="rId2"/>
          <a:stretch>
            <a:fillRect/>
          </a:stretch>
        </p:blipFill>
        <p:spPr>
          <a:xfrm>
            <a:off x="0" y="0"/>
            <a:ext cx="12192000" cy="6858000"/>
          </a:xfrm>
          <a:prstGeom prst="rect">
            <a:avLst/>
          </a:prstGeom>
        </p:spPr>
      </p:pic>
      <p:sp>
        <p:nvSpPr>
          <p:cNvPr id="2" name="标题 1"/>
          <p:cNvSpPr>
            <a:spLocks noGrp="1"/>
          </p:cNvSpPr>
          <p:nvPr>
            <p:ph type="title"/>
          </p:nvPr>
        </p:nvSpPr>
        <p:spPr/>
        <p:txBody>
          <a:bodyPr/>
          <a:lstStyle/>
          <a:p>
            <a:r>
              <a:rPr lang="zh-CN" altLang="en-US"/>
              <a:t>知识链接：全面深化改革涵盖的</a:t>
            </a:r>
            <a:r>
              <a:rPr lang="en-US" altLang="zh-CN"/>
              <a:t>15</a:t>
            </a:r>
            <a:r>
              <a:rPr lang="zh-CN" altLang="en-US">
                <a:ea typeface="宋体" pitchFamily="2" charset="-122"/>
              </a:rPr>
              <a:t>个领域</a:t>
            </a:r>
          </a:p>
        </p:txBody>
      </p:sp>
      <p:sp>
        <p:nvSpPr>
          <p:cNvPr id="3" name="内容占位符 2"/>
          <p:cNvSpPr>
            <a:spLocks noGrp="1"/>
          </p:cNvSpPr>
          <p:nvPr>
            <p:ph idx="1"/>
          </p:nvPr>
        </p:nvSpPr>
        <p:spPr/>
        <p:txBody>
          <a:bodyPr/>
          <a:lstStyle/>
          <a:p>
            <a:pPr marL="0" indent="0">
              <a:buNone/>
            </a:pPr>
            <a:r>
              <a:rPr lang="zh-CN" altLang="en-US"/>
              <a:t>《中共中央关于全面深化改革若干重大问题的决定》紧紧围绕经济、政治、文化、社会、生态文明、党建等六大改革主线，涵盖</a:t>
            </a:r>
            <a:r>
              <a:rPr lang="en-US" altLang="zh-CN"/>
              <a:t>15</a:t>
            </a:r>
            <a:r>
              <a:rPr lang="zh-CN" altLang="en-US">
                <a:ea typeface="宋体" pitchFamily="2" charset="-122"/>
              </a:rPr>
              <a:t>个领域。这</a:t>
            </a:r>
            <a:r>
              <a:rPr lang="en-US" altLang="zh-CN">
                <a:ea typeface="宋体" pitchFamily="2" charset="-122"/>
              </a:rPr>
              <a:t>15</a:t>
            </a:r>
            <a:r>
              <a:rPr lang="zh-CN" altLang="en-US">
                <a:ea typeface="宋体" pitchFamily="2" charset="-122"/>
              </a:rPr>
              <a:t>个领域是：</a:t>
            </a:r>
          </a:p>
          <a:p>
            <a:pPr marL="0" indent="0">
              <a:buNone/>
            </a:pPr>
            <a:r>
              <a:rPr lang="en-US" altLang="zh-CN">
                <a:ea typeface="宋体" pitchFamily="2" charset="-122"/>
              </a:rPr>
              <a:t>1</a:t>
            </a:r>
            <a:r>
              <a:rPr lang="zh-CN" altLang="en-US">
                <a:ea typeface="宋体" pitchFamily="2" charset="-122"/>
              </a:rPr>
              <a:t>、经济制度。</a:t>
            </a:r>
            <a:r>
              <a:rPr lang="en-US" altLang="zh-CN">
                <a:ea typeface="宋体" pitchFamily="2" charset="-122"/>
              </a:rPr>
              <a:t>2</a:t>
            </a:r>
            <a:r>
              <a:rPr lang="zh-CN" altLang="en-US">
                <a:ea typeface="宋体" pitchFamily="2" charset="-122"/>
              </a:rPr>
              <a:t>、市场体系。</a:t>
            </a:r>
            <a:r>
              <a:rPr lang="en-US" altLang="zh-CN">
                <a:ea typeface="宋体" pitchFamily="2" charset="-122"/>
              </a:rPr>
              <a:t>3</a:t>
            </a:r>
            <a:r>
              <a:rPr lang="zh-CN" altLang="en-US">
                <a:ea typeface="宋体" pitchFamily="2" charset="-122"/>
              </a:rPr>
              <a:t>、政府职能。</a:t>
            </a:r>
            <a:r>
              <a:rPr lang="en-US" altLang="zh-CN">
                <a:ea typeface="宋体" pitchFamily="2" charset="-122"/>
              </a:rPr>
              <a:t>4</a:t>
            </a:r>
            <a:r>
              <a:rPr lang="zh-CN" altLang="en-US">
                <a:ea typeface="宋体" pitchFamily="2" charset="-122"/>
              </a:rPr>
              <a:t>、财税体制改革。</a:t>
            </a:r>
            <a:r>
              <a:rPr lang="en-US" altLang="zh-CN">
                <a:ea typeface="宋体" pitchFamily="2" charset="-122"/>
              </a:rPr>
              <a:t>5</a:t>
            </a:r>
            <a:r>
              <a:rPr lang="zh-CN" altLang="en-US">
                <a:ea typeface="宋体" pitchFamily="2" charset="-122"/>
              </a:rPr>
              <a:t>、城乡一体化。</a:t>
            </a:r>
            <a:r>
              <a:rPr lang="en-US" altLang="zh-CN">
                <a:ea typeface="宋体" pitchFamily="2" charset="-122"/>
              </a:rPr>
              <a:t>6</a:t>
            </a:r>
            <a:r>
              <a:rPr lang="zh-CN" altLang="en-US">
                <a:ea typeface="宋体" pitchFamily="2" charset="-122"/>
              </a:rPr>
              <a:t>、开放型经济。</a:t>
            </a:r>
            <a:r>
              <a:rPr lang="en-US" altLang="zh-CN">
                <a:ea typeface="宋体" pitchFamily="2" charset="-122"/>
              </a:rPr>
              <a:t>7</a:t>
            </a:r>
            <a:r>
              <a:rPr lang="zh-CN" altLang="en-US">
                <a:ea typeface="宋体" pitchFamily="2" charset="-122"/>
              </a:rPr>
              <a:t>、政治制度。</a:t>
            </a:r>
            <a:r>
              <a:rPr lang="en-US" altLang="zh-CN">
                <a:ea typeface="宋体" pitchFamily="2" charset="-122"/>
              </a:rPr>
              <a:t>8</a:t>
            </a:r>
            <a:r>
              <a:rPr lang="zh-CN" altLang="en-US">
                <a:ea typeface="宋体" pitchFamily="2" charset="-122"/>
              </a:rPr>
              <a:t>、法治建设。</a:t>
            </a:r>
            <a:r>
              <a:rPr lang="en-US" altLang="zh-CN">
                <a:ea typeface="宋体" pitchFamily="2" charset="-122"/>
              </a:rPr>
              <a:t>9</a:t>
            </a:r>
            <a:r>
              <a:rPr lang="zh-CN" altLang="en-US">
                <a:ea typeface="宋体" pitchFamily="2" charset="-122"/>
              </a:rPr>
              <a:t>、反腐败。</a:t>
            </a:r>
            <a:r>
              <a:rPr lang="en-US" altLang="zh-CN">
                <a:ea typeface="宋体" pitchFamily="2" charset="-122"/>
              </a:rPr>
              <a:t>10</a:t>
            </a:r>
            <a:r>
              <a:rPr lang="zh-CN" altLang="en-US">
                <a:ea typeface="宋体" pitchFamily="2" charset="-122"/>
              </a:rPr>
              <a:t>、文化体制改革。</a:t>
            </a:r>
            <a:r>
              <a:rPr lang="en-US" altLang="zh-CN">
                <a:ea typeface="宋体" pitchFamily="2" charset="-122"/>
              </a:rPr>
              <a:t>11</a:t>
            </a:r>
            <a:r>
              <a:rPr lang="zh-CN" altLang="en-US">
                <a:ea typeface="宋体" pitchFamily="2" charset="-122"/>
              </a:rPr>
              <a:t>、社会事业改革。</a:t>
            </a:r>
            <a:r>
              <a:rPr lang="en-US" altLang="zh-CN">
                <a:ea typeface="宋体" pitchFamily="2" charset="-122"/>
              </a:rPr>
              <a:t>12</a:t>
            </a:r>
            <a:r>
              <a:rPr lang="zh-CN" altLang="en-US">
                <a:ea typeface="宋体" pitchFamily="2" charset="-122"/>
              </a:rPr>
              <a:t>、创新社会治理。</a:t>
            </a:r>
            <a:r>
              <a:rPr lang="en-US" altLang="zh-CN">
                <a:ea typeface="宋体" pitchFamily="2" charset="-122"/>
              </a:rPr>
              <a:t>13</a:t>
            </a:r>
            <a:r>
              <a:rPr lang="zh-CN" altLang="en-US">
                <a:ea typeface="宋体" pitchFamily="2" charset="-122"/>
              </a:rPr>
              <a:t>、生态文明。</a:t>
            </a:r>
            <a:r>
              <a:rPr lang="en-US" altLang="zh-CN">
                <a:ea typeface="宋体" pitchFamily="2" charset="-122"/>
              </a:rPr>
              <a:t>14</a:t>
            </a:r>
            <a:r>
              <a:rPr lang="zh-CN" altLang="en-US">
                <a:ea typeface="宋体" pitchFamily="2" charset="-122"/>
              </a:rPr>
              <a:t>、国防和军队。</a:t>
            </a:r>
            <a:r>
              <a:rPr lang="en-US" altLang="zh-CN">
                <a:ea typeface="宋体" pitchFamily="2" charset="-122"/>
              </a:rPr>
              <a:t>15</a:t>
            </a:r>
            <a:r>
              <a:rPr lang="zh-CN" altLang="en-US">
                <a:ea typeface="宋体" pitchFamily="2" charset="-122"/>
              </a:rPr>
              <a:t>、党的领导。</a:t>
            </a:r>
          </a:p>
        </p:txBody>
      </p:sp>
    </p:spTree>
  </p:cSld>
  <p:clrMapOvr>
    <a:masterClrMapping/>
  </p:clrMapOvr>
  <p:transition/>
  <p:timing/>
</p:sld>
</file>

<file path=ppt/slides/slide9.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知识点二：共享发展成果</a:t>
            </a:r>
          </a:p>
        </p:txBody>
      </p:sp>
      <p:sp>
        <p:nvSpPr>
          <p:cNvPr id="3" name="内容占位符 2"/>
          <p:cNvSpPr>
            <a:spLocks noGrp="1"/>
          </p:cNvSpPr>
          <p:nvPr>
            <p:ph idx="1"/>
          </p:nvPr>
        </p:nvSpPr>
        <p:spPr/>
        <p:txBody>
          <a:bodyPr/>
          <a:lstStyle/>
          <a:p>
            <a:pPr marL="0" indent="0">
              <a:buNone/>
            </a:pPr>
            <a:r>
              <a:rPr lang="zh-CN" altLang="en-US" sz="3200"/>
              <a:t>一、坚持</a:t>
            </a:r>
            <a:r>
              <a:rPr lang="zh-CN" altLang="en-US" sz="3200">
                <a:solidFill>
                  <a:srgbClr val="FF0000"/>
                </a:solidFill>
              </a:rPr>
              <a:t>以人民为中心</a:t>
            </a:r>
            <a:r>
              <a:rPr lang="zh-CN" altLang="en-US" sz="3200"/>
              <a:t>的发展思想</a:t>
            </a:r>
          </a:p>
          <a:p>
            <a:pPr marL="0" indent="0" fontAlgn="auto">
              <a:lnSpc>
                <a:spcPct val="150000"/>
              </a:lnSpc>
              <a:buNone/>
            </a:pPr>
            <a:r>
              <a:rPr lang="zh-CN" altLang="en-US"/>
              <a:t>衡量一个社会的文明程度，不仅要看经济发展，而且要看</a:t>
            </a:r>
            <a:r>
              <a:rPr lang="zh-CN" altLang="en-US">
                <a:solidFill>
                  <a:srgbClr val="FF0000"/>
                </a:solidFill>
              </a:rPr>
              <a:t>发展成果是否惠及全体人民</a:t>
            </a:r>
            <a:r>
              <a:rPr lang="zh-CN" altLang="en-US"/>
              <a:t>，</a:t>
            </a:r>
            <a:r>
              <a:rPr lang="zh-CN" altLang="en-US">
                <a:solidFill>
                  <a:srgbClr val="FF0000"/>
                </a:solidFill>
              </a:rPr>
              <a:t>人民的合法权益</a:t>
            </a:r>
            <a:r>
              <a:rPr lang="zh-CN" altLang="en-US"/>
              <a:t>是否得到切实保障。</a:t>
            </a:r>
            <a:r>
              <a:rPr lang="en-US" altLang="zh-CN"/>
              <a:t>“</a:t>
            </a:r>
            <a:r>
              <a:rPr lang="zh-CN" altLang="en-US">
                <a:ea typeface="宋体" pitchFamily="2" charset="-122"/>
              </a:rPr>
              <a:t>治国有常，而利民为本。</a:t>
            </a:r>
            <a:r>
              <a:rPr lang="en-US" altLang="zh-CN">
                <a:ea typeface="宋体" pitchFamily="2" charset="-122"/>
              </a:rPr>
              <a:t>”</a:t>
            </a:r>
            <a:r>
              <a:rPr lang="zh-CN" altLang="en-US">
                <a:ea typeface="宋体" pitchFamily="2" charset="-122"/>
              </a:rPr>
              <a:t>党和政府</a:t>
            </a:r>
            <a:r>
              <a:rPr lang="zh-CN" altLang="en-US">
                <a:solidFill>
                  <a:srgbClr val="FF0000"/>
                </a:solidFill>
                <a:ea typeface="宋体" pitchFamily="2" charset="-122"/>
              </a:rPr>
              <a:t>坚持以人民为中心</a:t>
            </a:r>
            <a:r>
              <a:rPr lang="zh-CN" altLang="en-US">
                <a:ea typeface="宋体" pitchFamily="2" charset="-122"/>
              </a:rPr>
              <a:t>的发展思想，强调</a:t>
            </a:r>
            <a:r>
              <a:rPr lang="zh-CN" altLang="en-US">
                <a:solidFill>
                  <a:srgbClr val="FF0000"/>
                </a:solidFill>
                <a:ea typeface="宋体" pitchFamily="2" charset="-122"/>
              </a:rPr>
              <a:t>人人参与、人人尽力、人人享有，让人民群众共享发展成果</a:t>
            </a:r>
            <a:r>
              <a:rPr lang="zh-CN" altLang="en-US">
                <a:ea typeface="宋体" pitchFamily="2" charset="-122"/>
              </a:rPr>
              <a:t>，引领全体人民携手迈进全面小康社会，朝着共同富裕方向稳步前进。</a:t>
            </a:r>
          </a:p>
        </p:txBody>
      </p:sp>
    </p:spTree>
  </p:cSld>
  <p:clrMapOvr>
    <a:masterClrMapping/>
  </p:clrMapOvr>
  <p:transition/>
  <p:timing/>
</p:sld>
</file>

<file path=ppt/tags/tag1.xml><?xml version="1.0" encoding="utf-8"?>
<p:tagLst xmlns:p="http://schemas.openxmlformats.org/presentationml/2006/main">
  <p:tag name="AS_NET" val="4.0.30319.42000"/>
  <p:tag name="AS_OS" val="Microsoft Windows NT 6.2.9200.0"/>
  <p:tag name="AS_RELEASE_DATE" val="2016.09.30"/>
  <p:tag name="AS_TITLE" val="Aspose.Slides for .NET 2.0"/>
  <p:tag name="AS_VERSION" val="16.9.0.0"/>
</p:tagLst>
</file>

<file path=ppt/theme/theme1.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charset="0"/>
        <a:ea typeface="Arial"/>
        <a:cs typeface="Arial"/>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charset="0"/>
        <a:ea typeface="Arial"/>
        <a:cs typeface="Arial"/>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宽屏</PresentationFormat>
  <Paragraphs>122</Paragraphs>
  <Slides>18</Slides>
  <Notes>0</Notes>
  <HiddenSlides>0</HiddenSlides>
  <MMClips>0</MMClips>
  <ScaleCrop>0</ScaleCrop>
  <HeadingPairs>
    <vt:vector baseType="variant" size="4">
      <vt:variant>
        <vt:lpstr>Theme</vt:lpstr>
      </vt:variant>
      <vt:variant>
        <vt:i4>1</vt:i4>
      </vt:variant>
      <vt:variant>
        <vt:lpstr>Slide Titles</vt:lpstr>
      </vt:variant>
      <vt:variant>
        <vt:i4>18</vt:i4>
      </vt:variant>
    </vt:vector>
  </HeadingPairs>
  <TitlesOfParts>
    <vt:vector baseType="lpstr" size="19">
      <vt:lpstr>Office 主题</vt:lpstr>
      <vt:lpstr>Slide 1</vt:lpstr>
      <vt:lpstr>学习目标</vt:lpstr>
      <vt:lpstr>知识点一 改革进行时</vt:lpstr>
      <vt:lpstr>Slide 4</vt:lpstr>
      <vt:lpstr>探究与分享</vt:lpstr>
      <vt:lpstr>Slide 6</vt:lpstr>
      <vt:lpstr>三、弘扬改革精神</vt:lpstr>
      <vt:lpstr>知识链接：全面深化改革涵盖的15个领域</vt:lpstr>
      <vt:lpstr>知识点二：共享发展成果</vt:lpstr>
      <vt:lpstr>同学们围绕“共享发展”的话题，你一言我一语地展开了讨论。</vt:lpstr>
      <vt:lpstr>Slide 11</vt:lpstr>
      <vt:lpstr>Slide 12</vt:lpstr>
      <vt:lpstr>探究与分享</vt:lpstr>
      <vt:lpstr>Slide 14</vt:lpstr>
      <vt:lpstr>Slide 15</vt:lpstr>
      <vt:lpstr>Slide 16</vt:lpstr>
      <vt:lpstr>Slide 17</vt:lpstr>
      <vt:lpstr>Slide 18</vt:lpstr>
    </vt:vector>
  </TitlesOfParts>
  <LinksUpToDate>0</LinksUpToDate>
  <SharedDoc>0</SharedDoc>
  <HyperlinksChanged>0</HyperlinksChanged>
  <Application>Aspose.Slides for .NET</Application>
  <AppVersion>16.0900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cp:lastModifiedBy>Administrator</cp:lastModifiedBy>
  <cp:revision>31</cp:revision>
  <dcterms:created xsi:type="dcterms:W3CDTF">2020-08-31T13:03:00Z</dcterms:created>
  <dcterms:modified xsi:type="dcterms:W3CDTF">2021-09-05T22:54:21Z</dcterms:modified>
</cp:coreProperties>
</file>

<file path=docProps/custom.xml><?xml version="1.0" encoding="utf-8"?>
<Properties xmlns:vt="http://schemas.openxmlformats.org/officeDocument/2006/docPropsVTypes" xmlns="http://schemas.openxmlformats.org/officeDocument/2006/custom-properties">
  <property fmtid="{D5CDD505-2E9C-101B-9397-08002B2CF9AE}" pid="2" name="KSOProductBuildVer">
    <vt:lpwstr>2052-11.1.0.9912</vt:lpwstr>
  </property>
</Properties>
</file>